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5" r:id="rId2"/>
    <p:sldMasterId id="2147483651" r:id="rId3"/>
    <p:sldMasterId id="2147483884" r:id="rId4"/>
    <p:sldMasterId id="2147483896" r:id="rId5"/>
    <p:sldMasterId id="2147483911" r:id="rId6"/>
    <p:sldMasterId id="2147483923" r:id="rId7"/>
    <p:sldMasterId id="2147483935" r:id="rId8"/>
    <p:sldMasterId id="2147483948" r:id="rId9"/>
    <p:sldMasterId id="2147483960" r:id="rId10"/>
    <p:sldMasterId id="2147483972" r:id="rId11"/>
    <p:sldMasterId id="2147483984" r:id="rId12"/>
    <p:sldMasterId id="2147483998" r:id="rId13"/>
    <p:sldMasterId id="2147484010" r:id="rId14"/>
    <p:sldMasterId id="2147484025" r:id="rId15"/>
    <p:sldMasterId id="2147484029" r:id="rId16"/>
    <p:sldMasterId id="2147484042" r:id="rId17"/>
  </p:sldMasterIdLst>
  <p:notesMasterIdLst>
    <p:notesMasterId r:id="rId88"/>
  </p:notesMasterIdLst>
  <p:sldIdLst>
    <p:sldId id="259" r:id="rId18"/>
    <p:sldId id="467" r:id="rId19"/>
    <p:sldId id="257" r:id="rId20"/>
    <p:sldId id="5248" r:id="rId21"/>
    <p:sldId id="518" r:id="rId22"/>
    <p:sldId id="4006" r:id="rId23"/>
    <p:sldId id="4899" r:id="rId24"/>
    <p:sldId id="496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4" r:id="rId48"/>
    <p:sldId id="295" r:id="rId49"/>
    <p:sldId id="296" r:id="rId50"/>
    <p:sldId id="297" r:id="rId51"/>
    <p:sldId id="298" r:id="rId52"/>
    <p:sldId id="299" r:id="rId53"/>
    <p:sldId id="476" r:id="rId54"/>
    <p:sldId id="473" r:id="rId55"/>
    <p:sldId id="5247" r:id="rId56"/>
    <p:sldId id="334" r:id="rId57"/>
    <p:sldId id="361" r:id="rId58"/>
    <p:sldId id="305" r:id="rId59"/>
    <p:sldId id="385" r:id="rId60"/>
    <p:sldId id="400" r:id="rId61"/>
    <p:sldId id="403" r:id="rId62"/>
    <p:sldId id="415" r:id="rId63"/>
    <p:sldId id="401" r:id="rId64"/>
    <p:sldId id="4996" r:id="rId65"/>
    <p:sldId id="4961" r:id="rId66"/>
    <p:sldId id="4962" r:id="rId67"/>
    <p:sldId id="420" r:id="rId68"/>
    <p:sldId id="406" r:id="rId69"/>
    <p:sldId id="408" r:id="rId70"/>
    <p:sldId id="4963" r:id="rId71"/>
    <p:sldId id="424" r:id="rId72"/>
    <p:sldId id="410" r:id="rId73"/>
    <p:sldId id="411" r:id="rId74"/>
    <p:sldId id="413" r:id="rId75"/>
    <p:sldId id="428" r:id="rId76"/>
    <p:sldId id="416" r:id="rId77"/>
    <p:sldId id="417" r:id="rId78"/>
    <p:sldId id="414" r:id="rId79"/>
    <p:sldId id="4997" r:id="rId80"/>
    <p:sldId id="433" r:id="rId81"/>
    <p:sldId id="434" r:id="rId82"/>
    <p:sldId id="435" r:id="rId83"/>
    <p:sldId id="471" r:id="rId84"/>
    <p:sldId id="472" r:id="rId85"/>
    <p:sldId id="468" r:id="rId86"/>
    <p:sldId id="4883" r:id="rId87"/>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FB"/>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789" autoAdjust="0"/>
    <p:restoredTop sz="94249" autoAdjust="0"/>
  </p:normalViewPr>
  <p:slideViewPr>
    <p:cSldViewPr>
      <p:cViewPr varScale="1">
        <p:scale>
          <a:sx n="81" d="100"/>
          <a:sy n="81" d="100"/>
        </p:scale>
        <p:origin x="192" y="19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17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charset="0"/>
                <a:ea typeface="+mn-ea"/>
                <a:cs typeface="+mn-cs"/>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7CBFAD83-9FF8-3141-99D9-15619087D4A8}" type="slidenum">
              <a:rPr lang="en-US"/>
              <a:pPr>
                <a:defRPr/>
              </a:pPr>
              <a:t>‹#›</a:t>
            </a:fld>
            <a:endParaRPr lang="en-US"/>
          </a:p>
        </p:txBody>
      </p:sp>
    </p:spTree>
    <p:extLst>
      <p:ext uri="{BB962C8B-B14F-4D97-AF65-F5344CB8AC3E}">
        <p14:creationId xmlns:p14="http://schemas.microsoft.com/office/powerpoint/2010/main" val="2530909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1DBBC3A-2AA0-2241-97C7-4B167BE42DB0}" type="slidenum">
              <a:rPr lang="en-US" sz="1200">
                <a:latin typeface="Arial" charset="0"/>
              </a:rPr>
              <a:pPr/>
              <a:t>1</a:t>
            </a:fld>
            <a:endParaRPr lang="en-US" sz="1200">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pPr algn="just" rtl="1"/>
            <a:r>
              <a:rPr lang="ar-JO" b="1" dirty="0">
                <a:latin typeface="Times" charset="0"/>
              </a:rPr>
              <a:t>ترتيب تلك الوعود العهدية هو مفتاح مهم للنظام الكتابي نفسه:</a:t>
            </a:r>
          </a:p>
          <a:p>
            <a:pPr algn="just" rtl="1"/>
            <a:r>
              <a:rPr lang="ar-JO" b="1" dirty="0">
                <a:latin typeface="Times" charset="0"/>
              </a:rPr>
              <a:t>//// الأول هو الوعد بأرض… ثم…</a:t>
            </a:r>
          </a:p>
          <a:p>
            <a:pPr algn="just" rtl="1"/>
            <a:r>
              <a:rPr lang="ar-JO" b="1" dirty="0">
                <a:latin typeface="Times" charset="0"/>
              </a:rPr>
              <a:t>//// 	نسل</a:t>
            </a:r>
          </a:p>
          <a:p>
            <a:pPr algn="just" rtl="1"/>
            <a:r>
              <a:rPr lang="ar-JO" b="1" dirty="0">
                <a:latin typeface="Times" charset="0"/>
              </a:rPr>
              <a:t>//// متبوعًا بـ بركة</a:t>
            </a:r>
            <a:r>
              <a:rPr lang="en-US" b="1" dirty="0">
                <a:latin typeface="Times" charset="0"/>
              </a:rPr>
              <a:t> ، </a:t>
            </a:r>
            <a:r>
              <a:rPr lang="ar-JO" b="1" dirty="0">
                <a:latin typeface="Times" charset="0"/>
              </a:rPr>
              <a:t>يمثله "أرض. نسل. بركة</a:t>
            </a:r>
            <a:r>
              <a:rPr lang="en-US" b="1" dirty="0">
                <a:latin typeface="Times" charset="0"/>
              </a:rPr>
              <a:t>" </a:t>
            </a:r>
            <a:r>
              <a:rPr lang="ar-JO" b="1" dirty="0">
                <a:latin typeface="Times" charset="0"/>
              </a:rPr>
              <a:t>في حافظة وبيانات إبراهيم</a:t>
            </a:r>
            <a:r>
              <a:rPr lang="en-US" b="1" dirty="0">
                <a:latin typeface="Times"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pPr algn="r" rtl="1"/>
            <a:r>
              <a:rPr lang="ar-JO" b="1" dirty="0">
                <a:latin typeface="Times" charset="0"/>
              </a:rPr>
              <a:t>الآن على أرض الواقع ادرس الخطة المُنظّمة التنظيم هذه ... لتلك الوعود الثلاثة ... الأرض.</a:t>
            </a:r>
            <a:r>
              <a:rPr lang="en-US" b="1" dirty="0">
                <a:latin typeface="Times" charset="0"/>
              </a:rPr>
              <a:t> </a:t>
            </a:r>
            <a:r>
              <a:rPr lang="ar-JO" b="1" dirty="0">
                <a:latin typeface="Times" charset="0"/>
              </a:rPr>
              <a:t>النسل. البركة.</a:t>
            </a:r>
            <a:r>
              <a:rPr lang="en-US" b="1" dirty="0">
                <a:latin typeface="Times" charset="0"/>
              </a:rPr>
              <a:t> </a:t>
            </a:r>
            <a:r>
              <a:rPr lang="ar-JO" b="1" dirty="0">
                <a:latin typeface="Times" charset="0"/>
              </a:rPr>
              <a:t>في مجلد وملف إبراهيم</a:t>
            </a:r>
            <a:r>
              <a:rPr lang="en-US" b="1" dirty="0">
                <a:latin typeface="Times" charset="0"/>
              </a:rPr>
              <a:t> ...</a:t>
            </a:r>
          </a:p>
          <a:p>
            <a:pPr algn="r" rtl="1"/>
            <a:r>
              <a:rPr lang="en-US" b="1" dirty="0">
                <a:latin typeface="Times" charset="0"/>
              </a:rPr>
              <a:t>//// </a:t>
            </a:r>
            <a:r>
              <a:rPr lang="ar-JO" b="1" dirty="0">
                <a:latin typeface="Times" charset="0"/>
              </a:rPr>
              <a:t>أولاً ... الوعد رقم ١ : تكوين ١٢: ١ ... أرض - عقار ، ميراث جغرافي يحترمه معظم اليهود سياسيًا حتى يومنا هذا.</a:t>
            </a:r>
          </a:p>
          <a:p>
            <a:pPr algn="r" rtl="1"/>
            <a:r>
              <a:rPr lang="ar-JO" b="1" dirty="0">
                <a:latin typeface="Times" charset="0"/>
              </a:rPr>
              <a:t> //// الوعد رقم 2: التكوين ١٢: ٢  ... النسل - سلسلة طويلة من الأحفاد ... مثيرة للاهتمام بشكل خاص لأنه في الوقت الذي يُعطى فيه الوعد ، اقترب إبراهيم وسارة من الشيخوخة ومع ذلك لم يكن لديهم أطفال.</a:t>
            </a:r>
          </a:p>
          <a:p>
            <a:pPr algn="r" rtl="1"/>
            <a:r>
              <a:rPr lang="ar-JO" b="1" dirty="0">
                <a:latin typeface="Times" charset="0"/>
              </a:rPr>
              <a:t>//// الوعد النهائي ، رقم ٣ : تكوين ١٢: ٣  ... بركة وُعد بها إبراهيم شخصيًا ولنسله. علاوة على ذلك ، يعد الله أنه من خلال بركته لأبراهيم ، ستتبارك جميع عائلات الأرض ... ليس فقط نسل إبراهيم! لاحظ تلك الصياغة! من المهم أن تفهم النعمة</a:t>
            </a:r>
            <a:r>
              <a:rPr lang="en-US" b="1" dirty="0">
                <a:latin typeface="Times"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pPr algn="just" rtl="1"/>
            <a:r>
              <a:rPr lang="ar-JO" b="1" dirty="0">
                <a:latin typeface="Times" charset="0"/>
              </a:rPr>
              <a:t>الآن ... إلى الخطوط العريضة الأساسية للوعد ... أ. ن. ب... أرض ونسل وبركة ... يمكننا أيضًا إضافة هذه المفاهيم الأساسية ... ثلاث أفكار إضافية تصف خصائص ذلك الوعد الإبراهيمي ...</a:t>
            </a:r>
          </a:p>
          <a:p>
            <a:pPr algn="just" rtl="1"/>
            <a:r>
              <a:rPr lang="ar-JO" b="1" dirty="0">
                <a:latin typeface="Times" charset="0"/>
              </a:rPr>
              <a:t>//// أولاً ... كان هذا الوعد العظيم - ولا يزال - حرفيًا من حيث أن الكلمات تعني بالضبط ما تقوله.</a:t>
            </a:r>
          </a:p>
          <a:p>
            <a:pPr algn="just" rtl="1"/>
            <a:r>
              <a:rPr lang="ar-JO" b="1" dirty="0">
                <a:latin typeface="Times" charset="0"/>
              </a:rPr>
              <a:t>//// إنه أيضًا ترتيب أبدي ، وهو ترتيب لا ينتهي ، يضمنه صانع العقد ، الله نفسه. وأخيرا ...</a:t>
            </a:r>
          </a:p>
          <a:p>
            <a:pPr algn="just" rtl="1"/>
            <a:r>
              <a:rPr lang="ar-JO" b="1" dirty="0">
                <a:latin typeface="Times" charset="0"/>
              </a:rPr>
              <a:t>//// إنه غير مشروط ... يشير إلى أنه بغض النظر عما قد يفعله إبراهيم أو نسله في المستقبل ، فإن الله ، في الوقت المناسب ... يكرر: في الوقت المناسب ... يفي بكل عنصر من وعوده.</a:t>
            </a:r>
          </a:p>
          <a:p>
            <a:pPr algn="just" rtl="1"/>
            <a:r>
              <a:rPr lang="ar-JO" b="1" dirty="0">
                <a:latin typeface="Times" charset="0"/>
              </a:rPr>
              <a:t>بينما نتحرك أبعد من ذلك في هذه القصة ، سوف نأتي لنرى كيف تم بناء الكتاب المقدس بأكمله على تلك المجموعة من الوعود التأسيسية وغير المشروطة .... ليصبح قريبًا عقدًا قانونيًا بين الله وصديقه إبراهيم.</a:t>
            </a:r>
            <a:endParaRPr lang="en-US" b="1" dirty="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pPr algn="just" rtl="1"/>
            <a:r>
              <a:rPr lang="ar-JO" b="0" dirty="0">
                <a:solidFill>
                  <a:srgbClr val="000000"/>
                </a:solidFill>
                <a:latin typeface="Times" charset="0"/>
              </a:rPr>
              <a:t>بعد أن تلقى إبراهيم وعود الله ... تترك الأسرة بأكملها أور الكلدانيين لتتبع توجيهات الرب.</a:t>
            </a:r>
          </a:p>
          <a:p>
            <a:pPr algn="just" rtl="1"/>
            <a:r>
              <a:rPr lang="ar-JO" b="0" dirty="0">
                <a:solidFill>
                  <a:srgbClr val="000000"/>
                </a:solidFill>
                <a:latin typeface="Times" charset="0"/>
              </a:rPr>
              <a:t>//// يتحركون نحو الشمال الغربي بكل قطعانهم وممتلكاتهم - ربما تجمع كبير من الناس والحيوانات والخيام. تظهر الأدلة الكتابية أن عائلة إبراهيم كانت على الأرجح ثرية. مرة أخرى ، إذا كانت لديك الخريطة ، أضف إليها تتبع الخريطة الذي تراه هنا باللون الأصفر الفاتح. النقطة الأساسية هنا هي:</a:t>
            </a:r>
          </a:p>
          <a:p>
            <a:pPr algn="just" rtl="1"/>
            <a:r>
              <a:rPr lang="ar-JO" b="0" dirty="0">
                <a:solidFill>
                  <a:srgbClr val="000000"/>
                </a:solidFill>
                <a:latin typeface="Times" charset="0"/>
              </a:rPr>
              <a:t>//// إبراهيم وعائلته تركوا في الإيمان! إنهم يتجهون نحو أرض سيريهم الله إياهم في الوقت المناسب. لكنهم وهم يغادرون أور الكلدانيين لا يعرفون وجهتهم. إن طاعتهم هي دليل عميق على إيمانهم بتدبير الله وحمايته الكاملة وهم يتجهون نحو المجهول تحت قيادة إبراهيم.</a:t>
            </a:r>
            <a:endParaRPr lang="en-US" b="0"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pPr algn="r" rtl="1"/>
            <a:r>
              <a:rPr lang="ar-JO" b="1" dirty="0">
                <a:latin typeface="Times" charset="0"/>
              </a:rPr>
              <a:t>من الممكن تمامًا أن يكونوا قد مروا بمنطقة بابل القديمة ، أعلى النهر من أور ... تلك المدينة التي ستعرف أن أحفاد إبراهيم - اليهود - سيُحتجزون كسجناء في القرون التالية.</a:t>
            </a:r>
            <a:endParaRPr lang="en-US" dirty="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pPr algn="just" rtl="1"/>
            <a:r>
              <a:rPr lang="ar-JO" b="1" dirty="0">
                <a:latin typeface="Times" charset="0"/>
              </a:rPr>
              <a:t>استمروا في اتجاه الشمال الغربي ، ووصلوا أخيرًا إلى حاران القديمة ...</a:t>
            </a:r>
          </a:p>
          <a:p>
            <a:pPr algn="just" rtl="1"/>
            <a:r>
              <a:rPr lang="ar-JO" b="1" dirty="0">
                <a:latin typeface="Times" charset="0"/>
              </a:rPr>
              <a:t>... لا تزال موجودة حتى اليوم في تركيا الحديثة.</a:t>
            </a:r>
          </a:p>
          <a:p>
            <a:pPr algn="just" rtl="1"/>
            <a:r>
              <a:rPr lang="ar-JO" b="1" dirty="0">
                <a:latin typeface="Times" charset="0"/>
              </a:rPr>
              <a:t>//// أثناء إقامته مؤقتًا في حاران ، توفي والد إبراهيم ، تارح.</a:t>
            </a:r>
            <a:endParaRPr lang="en-US" b="1"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pPr algn="just" rtl="1"/>
            <a:r>
              <a:rPr lang="ar-JO" b="1" dirty="0">
                <a:latin typeface="Times" charset="0"/>
              </a:rPr>
              <a:t>مرة أخرى ، تحدث الله إلى إبراهيم ، وأمره بمغادرة حاران الآن والمضي قدمًا نحو الأرض التي وعده بإظهارها له. يجب أن تكون تلك الأرض كنعان ، أو الأرض التي نسميها إسرائيل اليوم.</a:t>
            </a:r>
            <a:endParaRPr lang="en-US" b="1" dirty="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الآن تم إعداد المسرح العظيم!</a:t>
            </a:r>
          </a:p>
          <a:p>
            <a:pPr algn="just" rtl="1"/>
            <a:r>
              <a:rPr lang="ar-JO" b="1" dirty="0">
                <a:solidFill>
                  <a:srgbClr val="000000"/>
                </a:solidFill>
                <a:latin typeface="Times" charset="0"/>
              </a:rPr>
              <a:t>//// عندما يدخل الأرض ،</a:t>
            </a:r>
          </a:p>
          <a:p>
            <a:pPr algn="just" rtl="1"/>
            <a:r>
              <a:rPr lang="ar-JO" b="1" dirty="0">
                <a:solidFill>
                  <a:srgbClr val="000000"/>
                </a:solidFill>
                <a:latin typeface="Times" charset="0"/>
              </a:rPr>
              <a:t>//// إبراهيم يبلغ من العمر ٧٥  عامًا بالفعل</a:t>
            </a:r>
          </a:p>
          <a:p>
            <a:pPr algn="just" rtl="1"/>
            <a:r>
              <a:rPr lang="ar-JO" b="1" dirty="0">
                <a:solidFill>
                  <a:srgbClr val="000000"/>
                </a:solidFill>
                <a:latin typeface="Times" charset="0"/>
              </a:rPr>
              <a:t>//// زوجته سارة تبلغ من العمر ٦٥ عامًا.</a:t>
            </a:r>
          </a:p>
          <a:p>
            <a:pPr algn="just" rtl="1"/>
            <a:r>
              <a:rPr lang="ar-JO" b="1" dirty="0">
                <a:solidFill>
                  <a:srgbClr val="000000"/>
                </a:solidFill>
                <a:latin typeface="Times" charset="0"/>
              </a:rPr>
              <a:t>//// ومع ذلك ، وعدهم الله أولادًا؟ ماذا؟</a:t>
            </a:r>
          </a:p>
          <a:p>
            <a:pPr algn="just" rtl="1"/>
            <a:r>
              <a:rPr lang="ar-JO" b="1" dirty="0">
                <a:solidFill>
                  <a:srgbClr val="000000"/>
                </a:solidFill>
                <a:latin typeface="Times" charset="0"/>
              </a:rPr>
              <a:t>هل كان الله يضايق الزوجين المسنين؟ بالأطفال الموعودة في ذلك العمر؟</a:t>
            </a:r>
            <a:endParaRPr lang="en-US" b="1" dirty="0">
              <a:solidFill>
                <a:srgbClr val="000000"/>
              </a:solidFill>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نعم ... يستمر إبراهيم في الإيمان بوعد الله بأرض وبذور وبركة!</a:t>
            </a:r>
          </a:p>
          <a:p>
            <a:pPr algn="just" rtl="1"/>
            <a:r>
              <a:rPr lang="ar-JO" b="1" dirty="0">
                <a:solidFill>
                  <a:srgbClr val="000000"/>
                </a:solidFill>
                <a:latin typeface="Times" charset="0"/>
              </a:rPr>
              <a:t>//// قيل لنا إيمانه البسيط الذي لا جدال فيه في تكوين  ١٥: ٦...</a:t>
            </a:r>
          </a:p>
          <a:p>
            <a:pPr algn="just" rtl="1"/>
            <a:r>
              <a:rPr lang="ar-JO" b="1" dirty="0">
                <a:solidFill>
                  <a:srgbClr val="000000"/>
                </a:solidFill>
                <a:latin typeface="Times" charset="0"/>
              </a:rPr>
              <a:t>////… حيث يحسب الله هذا الإيمان كبر من جانب إبراهيم.</a:t>
            </a:r>
          </a:p>
          <a:p>
            <a:pPr algn="just" rtl="1"/>
            <a:r>
              <a:rPr lang="ar-JO" b="1" dirty="0">
                <a:solidFill>
                  <a:srgbClr val="000000"/>
                </a:solidFill>
                <a:latin typeface="Times" charset="0"/>
              </a:rPr>
              <a:t>//// مجرد إيمان بسيط! هذه هي الخطوة الأولى في برنامج الفداء الجديد الذي سيقدمه الله إلى الأرض من خلال صديقه القديم.</a:t>
            </a:r>
            <a:endParaRPr lang="en-US" b="1" dirty="0">
              <a:solidFill>
                <a:srgbClr val="000000"/>
              </a:solidFill>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إبراهيم يؤمن حقًا أن الله سينجز ما وعد به. وتمر السنين.</a:t>
            </a:r>
          </a:p>
          <a:p>
            <a:pPr algn="just" rtl="1"/>
            <a:r>
              <a:rPr lang="ar-JO" b="1" dirty="0">
                <a:solidFill>
                  <a:srgbClr val="000000"/>
                </a:solidFill>
                <a:latin typeface="Times" charset="0"/>
              </a:rPr>
              <a:t>//// على الرغم من وعد الله الواضح ... نفد صبر إبراهيم وسارة بينما ينتظران الأطفال الذين وعد الله بمجيئهم. في نفاد صبرها،</a:t>
            </a:r>
          </a:p>
          <a:p>
            <a:pPr algn="just" rtl="1"/>
            <a:r>
              <a:rPr lang="ar-JO" b="1" dirty="0">
                <a:solidFill>
                  <a:srgbClr val="000000"/>
                </a:solidFill>
                <a:latin typeface="Times" charset="0"/>
              </a:rPr>
              <a:t>//// سارة تقترح أن يذهب إبراهيم إلى خادمتها المصرية ، هاجر ، على أمل أنه من خلال هذا الاتحاد يمكن أن يولد الطفل الموعود. لم يكن ذلك غريباً في ثقافة عصرهم.</a:t>
            </a:r>
            <a:endParaRPr lang="en-US" b="1" dirty="0">
              <a:solidFill>
                <a:srgbClr val="000000"/>
              </a:solidFill>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24043A7-94B8-3C42-A040-8294A0DCC90C}" type="slidenum">
              <a:rPr lang="en-US" sz="1200">
                <a:latin typeface="Arial" charset="0"/>
              </a:rPr>
              <a:pPr/>
              <a:t>2</a:t>
            </a:fld>
            <a:endParaRPr lang="en-US" sz="1200">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في الواقع ، في الوقت المناسب ... إبراهيم يصبح أب لولد من خلال هاجر.</a:t>
            </a:r>
          </a:p>
          <a:p>
            <a:pPr algn="just" rtl="1"/>
            <a:r>
              <a:rPr lang="ar-JO" b="1" dirty="0">
                <a:solidFill>
                  <a:srgbClr val="000000"/>
                </a:solidFill>
                <a:latin typeface="Times" charset="0"/>
              </a:rPr>
              <a:t>//// الولد اسمه إسماعيل.</a:t>
            </a:r>
          </a:p>
          <a:p>
            <a:pPr algn="just" rtl="1"/>
            <a:r>
              <a:rPr lang="ar-JO" b="1" dirty="0">
                <a:solidFill>
                  <a:srgbClr val="000000"/>
                </a:solidFill>
                <a:latin typeface="Times" charset="0"/>
              </a:rPr>
              <a:t>//// لكن ، كما يقول الله ، ليس القاصر هو الابن المقصود لوعده العهدي لنسل إبراهيم.</a:t>
            </a:r>
            <a:endParaRPr lang="en-US" b="1" dirty="0">
              <a:solidFill>
                <a:srgbClr val="000000"/>
              </a:solidFill>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الآن ، إبراهيم يبلغ من العمر ٨٥ عامًا ؛ سارة ، ٧٥  سنة.</a:t>
            </a:r>
          </a:p>
          <a:p>
            <a:pPr algn="just" rtl="1"/>
            <a:r>
              <a:rPr lang="ar-JO" b="1" dirty="0">
                <a:solidFill>
                  <a:srgbClr val="000000"/>
                </a:solidFill>
                <a:latin typeface="Times" charset="0"/>
              </a:rPr>
              <a:t>//// بعد ١٥  سنة أخرى ...</a:t>
            </a:r>
          </a:p>
          <a:p>
            <a:pPr algn="just" rtl="1"/>
            <a:r>
              <a:rPr lang="ar-JO" b="1" dirty="0">
                <a:solidFill>
                  <a:srgbClr val="000000"/>
                </a:solidFill>
                <a:latin typeface="Times" charset="0"/>
              </a:rPr>
              <a:t>////… أخيراً ولد ابن وعد الله لإبراهيم ... من خلال سارة.</a:t>
            </a:r>
          </a:p>
          <a:p>
            <a:pPr algn="just" rtl="1"/>
            <a:r>
              <a:rPr lang="ar-JO" b="1" dirty="0">
                <a:solidFill>
                  <a:srgbClr val="000000"/>
                </a:solidFill>
                <a:latin typeface="Times" charset="0"/>
              </a:rPr>
              <a:t>//// يُدعى إسحق</a:t>
            </a:r>
            <a:r>
              <a:rPr lang="en-US" b="1" dirty="0">
                <a:solidFill>
                  <a:srgbClr val="000000"/>
                </a:solidFill>
                <a:latin typeface="Times" charset="0"/>
              </a:rPr>
              <a:t> ، </a:t>
            </a:r>
            <a:r>
              <a:rPr lang="ar-JO" b="1" dirty="0">
                <a:solidFill>
                  <a:srgbClr val="000000"/>
                </a:solidFill>
                <a:latin typeface="Times" charset="0"/>
              </a:rPr>
              <a:t>وهي كلمة تتبع معناها إلى مصطلح الجذر العبري الذي يشير إلى الضحك. نعم ، يعتقد إبراهيم أنه من المضحك أن يصبح هو وسارة والدين في مثل هذه الأعمار المتقدمة.</a:t>
            </a:r>
            <a:endParaRPr lang="en-US" b="1" dirty="0">
              <a:solidFill>
                <a:srgbClr val="000000"/>
              </a:solidFill>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إسحاق هو بالفعل الابن الذي طال انتظاره ...</a:t>
            </a:r>
          </a:p>
          <a:p>
            <a:pPr algn="just" rtl="1"/>
            <a:r>
              <a:rPr lang="ar-JO" b="1" dirty="0">
                <a:solidFill>
                  <a:srgbClr val="000000"/>
                </a:solidFill>
                <a:latin typeface="Times" charset="0"/>
              </a:rPr>
              <a:t>////… الذي من خلاله ينتقل وعد الله لإبراهيم ...</a:t>
            </a:r>
          </a:p>
          <a:p>
            <a:pPr algn="just" rtl="1"/>
            <a:r>
              <a:rPr lang="ar-JO" b="1" dirty="0">
                <a:solidFill>
                  <a:srgbClr val="000000"/>
                </a:solidFill>
                <a:latin typeface="Times" charset="0"/>
              </a:rPr>
              <a:t>////… من خلال نسل عائلته.</a:t>
            </a:r>
            <a:endParaRPr lang="en-US" b="1" dirty="0">
              <a:solidFill>
                <a:srgbClr val="000000"/>
              </a:solidFill>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pPr algn="just" rtl="1"/>
            <a:r>
              <a:rPr lang="ar-JO" b="1" dirty="0">
                <a:latin typeface="Times" charset="0"/>
              </a:rPr>
              <a:t>لذا ... تظهر الحروف إ و إ (إسماعيل وإسحاق)في مجلد ملف إبراهيم. من ابني ابراهيم .... اسماعيل واسحق ...</a:t>
            </a:r>
          </a:p>
          <a:p>
            <a:pPr algn="just" rtl="1"/>
            <a:r>
              <a:rPr lang="ar-JO" b="1" dirty="0">
                <a:latin typeface="Times" charset="0"/>
              </a:rPr>
              <a:t>هنا في هذه النقطة التاريخية الحاسمة ... بدأ الصراع اليهودي العربي الرهيب في عصرنا منذ حوالي ٤٠٠٠  عام ... حوالي ٢٠٠٠ ق. م</a:t>
            </a:r>
            <a:endParaRPr lang="en-US" b="1" dirty="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pPr algn="just" rtl="1"/>
            <a:r>
              <a:rPr lang="ar-JO" b="1" dirty="0">
                <a:latin typeface="Times" charset="0"/>
              </a:rPr>
              <a:t>لأن...</a:t>
            </a:r>
          </a:p>
          <a:p>
            <a:pPr algn="just" rtl="1"/>
            <a:r>
              <a:rPr lang="ar-JO" b="1" dirty="0">
                <a:latin typeface="Times" charset="0"/>
              </a:rPr>
              <a:t>////… إسماعيل معترف به اليوم كأب الأمم العربية ... من خلال إبراهيم ...</a:t>
            </a:r>
          </a:p>
          <a:p>
            <a:pPr algn="just" rtl="1"/>
            <a:r>
              <a:rPr lang="ar-JO" b="1" dirty="0">
                <a:latin typeface="Times" charset="0"/>
              </a:rPr>
              <a:t>//// في حين أن إسحاق ، بالطبع ، يحظى بالاحترام باعتباره أحد الآباء المؤسسين لليهود ... أيضًا من خلال إبراهيم!</a:t>
            </a:r>
            <a:endParaRPr lang="en-US" b="1" dirty="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pPr algn="just" rtl="1"/>
            <a:r>
              <a:rPr lang="ar-JO" b="1" dirty="0">
                <a:latin typeface="Times" charset="0"/>
              </a:rPr>
              <a:t>هناك صراع هائل بين الأخوين غير الأشقاء وأمهاتهم. وبينما نشاهد أو نقرأ أخبار اليوم ، نرى أن الاضطرابات القديمة التي بدأت في خيمة إبراهيم منذ ٤٠٠٠  عام ما زالت مستمرة حتى اليوم! يدعي كل من اليهود والعرب أن أبراهام هو نقطة البداية لشعوبهم!</a:t>
            </a:r>
            <a:endParaRPr lang="en-US" b="1" dirty="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pPr algn="just" rtl="1"/>
            <a:r>
              <a:rPr lang="ar-JO" b="1" dirty="0">
                <a:latin typeface="Times" charset="0"/>
              </a:rPr>
              <a:t>ثم يطرح السؤال التالي: كيف نعرف أي ابن كان حقاً وريثاً للوعود الإبراهيمية؟ انظر إلى تك ٢٢ : ٢...</a:t>
            </a:r>
          </a:p>
          <a:p>
            <a:pPr algn="just" rtl="1"/>
            <a:r>
              <a:rPr lang="ar-JO" b="1" dirty="0">
                <a:latin typeface="Times" charset="0"/>
              </a:rPr>
              <a:t>//// "قال الله:" خذ ابنك وحيدك إسحق الذي تحبه ، واذهب إلى منطقة المريا. ضحي به هناك كمحرقة ، على أحد الجبال سأخبرك ".</a:t>
            </a:r>
          </a:p>
          <a:p>
            <a:pPr algn="just" rtl="1"/>
            <a:r>
              <a:rPr lang="ar-JO" b="1" dirty="0">
                <a:latin typeface="Times" charset="0"/>
              </a:rPr>
              <a:t>//// انظر إلى ملاحظة الدراسة هذه من ترجمة </a:t>
            </a:r>
            <a:r>
              <a:rPr lang="en-US" b="1" dirty="0">
                <a:latin typeface="Times" charset="0"/>
              </a:rPr>
              <a:t>NIV: "</a:t>
            </a:r>
            <a:r>
              <a:rPr lang="ar-JO" b="1" dirty="0">
                <a:latin typeface="Times" charset="0"/>
              </a:rPr>
              <a:t>في النص العبري ، يتبع" إسحاق "جملة" من تحبه "، من أجل زيادة التأثير:" ابنك ، ابنك الوحيد ، من تحبه - اسحق "كان إسحاق" ابن الموعد "الوحيد.</a:t>
            </a:r>
          </a:p>
          <a:p>
            <a:pPr algn="just" rtl="1"/>
            <a:r>
              <a:rPr lang="ar-JO" b="1" dirty="0">
                <a:latin typeface="Times" charset="0"/>
              </a:rPr>
              <a:t>//// هنا أيضًا ، ستجد في  ٢ أخ ٣: ١ أن الله يعرّف موريا بجبل الهيكل ، وهو اليوم موقع قبة الصخرة المسلمة. " .</a:t>
            </a:r>
            <a:endParaRPr lang="en-US" b="1" dirty="0">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pPr algn="just" rtl="1"/>
            <a:r>
              <a:rPr lang="ar-JO" b="1" dirty="0">
                <a:latin typeface="Times" charset="0"/>
              </a:rPr>
              <a:t>لكن إسماعيل لم ينسى ... لا إطلاقا!</a:t>
            </a:r>
          </a:p>
          <a:p>
            <a:pPr algn="just" rtl="1"/>
            <a:r>
              <a:rPr lang="ar-JO" b="1" dirty="0">
                <a:latin typeface="Times" charset="0"/>
              </a:rPr>
              <a:t>//// تك ١٧: ٢٠- ٢١... "وأما إسماعيل ، فقد سمعتك. ها أنا أباركه ، وأثمره ، وأكثره كثيرًا. جدًا. . أثني عشر رئيسًا يلد، وأجعله أُمّة كبيرة. .</a:t>
            </a:r>
          </a:p>
          <a:p>
            <a:pPr algn="just" rtl="1"/>
            <a:r>
              <a:rPr lang="ar-JO" b="1" dirty="0">
                <a:latin typeface="Times" charset="0"/>
              </a:rPr>
              <a:t>//// لكن عهدي سأقيمه مع إسحاق ، الذي تلده لك سارة في هذا الوقت في السنة الآتية".</a:t>
            </a:r>
            <a:endParaRPr lang="en-US" b="1" dirty="0">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pPr algn="just" rtl="1"/>
            <a:r>
              <a:rPr lang="ar-JO" b="1" dirty="0">
                <a:latin typeface="Times" charset="0"/>
              </a:rPr>
              <a:t>من المثير للاهتمام مقارنة تلك العطايا اليوم ...</a:t>
            </a:r>
          </a:p>
          <a:p>
            <a:pPr algn="just" rtl="1"/>
            <a:r>
              <a:rPr lang="ar-JO" b="1" dirty="0">
                <a:latin typeface="Times" charset="0"/>
              </a:rPr>
              <a:t>//// بشكل عام… ها هي الأراضي التي يسكنها اليوم أحفاد إسماعيل .. أراضي الشرق الأوسط.</a:t>
            </a:r>
          </a:p>
          <a:p>
            <a:pPr algn="just" rtl="1"/>
            <a:r>
              <a:rPr lang="ar-JO" b="1" dirty="0">
                <a:latin typeface="Times" charset="0"/>
              </a:rPr>
              <a:t>//// لكن بعد ذلك… قارن ذلك بأحفاد إسحاق في الشرق الأوسط ... هناك في إسرائيل الصغيرة.</a:t>
            </a:r>
          </a:p>
          <a:p>
            <a:pPr algn="just" rtl="1"/>
            <a:r>
              <a:rPr lang="ar-JO" b="1" dirty="0">
                <a:latin typeface="Times" charset="0"/>
              </a:rPr>
              <a:t>//// لماذا الاختلاف الهائل؟</a:t>
            </a:r>
            <a:endParaRPr lang="en-US" b="1" dirty="0">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pPr algn="just" rtl="1"/>
            <a:r>
              <a:rPr lang="ar-JO" b="1" dirty="0">
                <a:latin typeface="Times" charset="0"/>
              </a:rPr>
              <a:t>عمليًا .. قارن بين الجغرافيا .. إسرائيل اليوم مقابل بقية العالم العربي!</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CCF7A4E-D6FD-5F45-A39E-0CE30EA17FAB}" type="slidenum">
              <a:rPr lang="en-US" sz="1200">
                <a:latin typeface="Arial" charset="0"/>
              </a:rPr>
              <a:pPr/>
              <a:t>3</a:t>
            </a:fld>
            <a:endParaRPr lang="en-US" sz="1200">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pPr algn="just" rtl="1"/>
            <a:r>
              <a:rPr lang="ar-JO" dirty="0">
                <a:latin typeface="Times" charset="0"/>
              </a:rPr>
              <a:t>لكن هناك شيء آخر في العمل هنا. قارن تأثير الشرق الأوسط من نسل إسماعيل ، محمد ، مؤسس الإسلام ... مع تأثير إسحاق ، بطريرك إسرائيل العظيم ، وشقيق إسماعيل!</a:t>
            </a:r>
            <a:endParaRPr lang="en-US" dirty="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lgn="just" rtl="1"/>
            <a:r>
              <a:rPr lang="ar-JO" b="1" dirty="0">
                <a:latin typeface="Times" charset="0"/>
                <a:ea typeface="ＭＳ Ｐゴシック" charset="0"/>
              </a:rPr>
              <a:t>في عالم اليوم الجيوسياسي ... قارن حجم إسرائيل الصغيرة بأستراليا ...</a:t>
            </a:r>
          </a:p>
          <a:p>
            <a:pPr lvl="1" algn="just" rtl="1"/>
            <a:r>
              <a:rPr lang="ar-JO" b="1" dirty="0">
                <a:latin typeface="Times" charset="0"/>
                <a:ea typeface="ＭＳ Ｐゴシック" charset="0"/>
              </a:rPr>
              <a:t>//// إسرائيل مع فرنسا ...</a:t>
            </a:r>
          </a:p>
          <a:p>
            <a:pPr lvl="1" algn="just" rtl="1"/>
            <a:r>
              <a:rPr lang="ar-JO" b="1" dirty="0">
                <a:latin typeface="Times" charset="0"/>
                <a:ea typeface="ＭＳ Ｐゴシック" charset="0"/>
              </a:rPr>
              <a:t>//// إسرائيل والولايات المتحدة دولة مين… أو</a:t>
            </a:r>
          </a:p>
          <a:p>
            <a:pPr lvl="1" algn="just" rtl="1"/>
            <a:r>
              <a:rPr lang="ar-JO" b="1" dirty="0">
                <a:latin typeface="Times" charset="0"/>
                <a:ea typeface="ＭＳ Ｐゴシック" charset="0"/>
              </a:rPr>
              <a:t>//// إسرائيل وكاليفورنيا.</a:t>
            </a:r>
          </a:p>
          <a:p>
            <a:pPr lvl="1" algn="just" rtl="1"/>
            <a:r>
              <a:rPr lang="ar-JO" b="1" dirty="0">
                <a:latin typeface="Times" charset="0"/>
                <a:ea typeface="ＭＳ Ｐゴシック" charset="0"/>
              </a:rPr>
              <a:t>//// عرض سنغافورة وإسرائيل متماثلان تقريبًا.</a:t>
            </a:r>
            <a:endParaRPr lang="en-US" b="1" dirty="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pPr algn="just" rtl="1"/>
            <a:r>
              <a:rPr lang="ar-JO" dirty="0">
                <a:latin typeface="Times" charset="0"/>
              </a:rPr>
              <a:t>وأخيرًا ... حتى عند مقارنة إسرائيل بالولايات المتحدة بأكملها ... من الشمال إلى الجنوب ... من الشرق إلى الغرب: عندما يتعلق الأمر بالحجم وحده ، هناك تفاوت كبير بين إسحاق وإسماعيل! لماذا هو كذلك؟ كيف نفسر ذلك؟</a:t>
            </a:r>
            <a:endParaRPr lang="en-US" dirty="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pPr algn="just" rtl="1"/>
            <a:r>
              <a:rPr lang="ar-JO" b="1" dirty="0">
                <a:latin typeface="Times" charset="0"/>
              </a:rPr>
              <a:t>انظر إلى هذا المقطع من كتاب هال ليندسي عام ٢٠٠٢  ، الكراهية الأبدية: جذور الجهاد:"... حصل الإسماعيليون على المزيد من الأراضي وثروة أكبر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للإسماعيليين."[تابع إلى الجزء التالي من المقطع أدناه.]</a:t>
            </a:r>
          </a:p>
          <a:p>
            <a:pPr algn="just" rtl="1"/>
            <a:r>
              <a:rPr lang="ar-JO" b="1" dirty="0">
                <a:latin typeface="Times" charset="0"/>
              </a:rPr>
              <a:t>الكتاب باللغة الإنجليزية (</a:t>
            </a:r>
            <a:r>
              <a:rPr lang="en-US" b="1" dirty="0">
                <a:latin typeface="Times" charset="0"/>
              </a:rPr>
              <a:t>The Everlasting Hatred: The Roots of Jihad</a:t>
            </a:r>
            <a:r>
              <a:rPr lang="ar-JO" b="1" dirty="0">
                <a:latin typeface="Times" charset="0"/>
              </a:rPr>
              <a:t>).</a:t>
            </a:r>
            <a:endParaRPr lang="en-US" dirty="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pPr algn="just" rtl="1"/>
            <a:r>
              <a:rPr lang="ar-JO" altLang="ja-JP" b="1" dirty="0">
                <a:latin typeface="Times" charset="0"/>
              </a:rPr>
              <a:t>"لكن عهد الله ، الذي يتعلق بأهدافه الروحية ، كان فقط لإسحاق ونسله. كانت البركات الجسدية التي وعد بها إسحاق لتسهيل دعوة الله الروحية للأمة التي ستأتي منه."</a:t>
            </a:r>
            <a:endParaRPr lang="en-US" b="1" dirty="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pPr algn="just" rtl="1"/>
            <a:r>
              <a:rPr lang="ar-JO" b="1" dirty="0">
                <a:latin typeface="Times" charset="0"/>
              </a:rPr>
              <a:t>وداخل الأرض القديمة الآن ...</a:t>
            </a:r>
          </a:p>
          <a:p>
            <a:pPr algn="just" rtl="1"/>
            <a:r>
              <a:rPr lang="ar-JO" b="1" dirty="0">
                <a:latin typeface="Times" charset="0"/>
              </a:rPr>
              <a:t>//// هنا ، من نسل إسحاق</a:t>
            </a:r>
          </a:p>
          <a:p>
            <a:pPr algn="just" rtl="1"/>
            <a:r>
              <a:rPr lang="ar-JO" b="1" dirty="0">
                <a:latin typeface="Times" charset="0"/>
              </a:rPr>
              <a:t>//// ويستمر أحفاد إسماعيل اليوم - ذلك الصراع اللامتناهي الذي بدأ في خيمة إبراهيم في فلسطين القديمة أو كنعان - أو إسرائيل - منذ زمن بعيد. إسرائيل اليهودية تجتاحها أحفاد إسماعيل في البلدان المجاورة من كل جانب! إن الآثار المترتبة على هذا الظرف في أيامنا هذه هائلة.</a:t>
            </a:r>
            <a:endParaRPr lang="en-US" b="1"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pPr algn="just" rtl="1"/>
            <a:r>
              <a:rPr lang="ar-JO" b="1" dirty="0">
                <a:latin typeface="Times" charset="0"/>
              </a:rPr>
              <a:t>وها هي تلك الأرض اليوم ... ولكنها جزء فقط من وعد الله لإبراهيم ... هذا الموقع الخصب على طول نهر الأردن في إسرائيل.</a:t>
            </a:r>
          </a:p>
          <a:p>
            <a:pPr algn="just" rtl="1"/>
            <a:r>
              <a:rPr lang="ar-JO" b="1" dirty="0">
                <a:latin typeface="Times" charset="0"/>
              </a:rPr>
              <a:t>//// أرض ميراثه الموعود! من الشمال الخصب إلى الجنوب المقفر ... "اللبن والعسل" ما هما إلا بداية لبركات هذه القطعة المميزة من الأرض.</a:t>
            </a:r>
            <a:endParaRPr lang="en-US" b="1" dirty="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19BC69-BDDB-E64F-BE56-8DD7FFCC89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a:t>
            </a:r>
          </a:p>
          <a:p>
            <a:pPr eaLnBrk="1" hangingPunct="1"/>
            <a:r>
              <a:rPr lang="en-US" dirty="0">
                <a:latin typeface="Arial" charset="0"/>
                <a:ea typeface="ＭＳ Ｐゴシック" charset="0"/>
                <a:cs typeface="ＭＳ Ｐゴシック" charset="0"/>
              </a:rPr>
              <a:t>BG-02-Eden&amp; ANE-37</a:t>
            </a:r>
          </a:p>
          <a:p>
            <a:pPr eaLnBrk="1" hangingPunct="1"/>
            <a:r>
              <a:rPr lang="en-US" dirty="0">
                <a:latin typeface="Arial" charset="0"/>
                <a:ea typeface="ＭＳ Ｐゴシック" charset="0"/>
                <a:cs typeface="ＭＳ Ｐゴシック" charset="0"/>
              </a:rPr>
              <a:t>BG-05-Israel NT Regions-4</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F40ED2C-9662-D341-83C1-9F397086A62F}" type="slidenum">
              <a:rPr lang="en-US" sz="1200">
                <a:solidFill>
                  <a:prstClr val="black"/>
                </a:solidFill>
                <a:latin typeface="Arial" charset="0"/>
              </a:rPr>
              <a:pPr/>
              <a:t>38</a:t>
            </a:fld>
            <a:endParaRPr lang="en-US" sz="1200">
              <a:solidFill>
                <a:prstClr val="black"/>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59D81E-545B-0144-B415-CB6834F4BB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BE-26-Ezekiel-slide 28</a:t>
            </a:r>
          </a:p>
          <a:p>
            <a:pPr eaLnBrk="1" hangingPunct="1"/>
            <a:r>
              <a:rPr lang="en-US" dirty="0">
                <a:latin typeface="Arial" charset="0"/>
                <a:ea typeface="ＭＳ Ｐゴシック" charset="0"/>
                <a:cs typeface="ＭＳ Ｐゴシック" charset="0"/>
              </a:rPr>
              <a:t>BG-02-Eden &amp; ANE-37</a:t>
            </a:r>
          </a:p>
          <a:p>
            <a:pPr eaLnBrk="1" hangingPunct="1"/>
            <a:r>
              <a:rPr lang="en-US" dirty="0">
                <a:latin typeface="Arial" charset="0"/>
                <a:ea typeface="ＭＳ Ｐゴシック" charset="0"/>
                <a:cs typeface="ＭＳ Ｐゴシック" charset="0"/>
              </a:rPr>
              <a:t>OS-26-Ezek1-39-slide 114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FCE44-1784-9C44-A438-E97CAB7CD8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AC5FE9-1E17-6146-A3C7-00FA8B0E5EB2}" type="slidenum">
              <a:rPr lang="en-US" sz="1200">
                <a:latin typeface="Arial" charset="0"/>
              </a:rPr>
              <a:pPr/>
              <a:t>40</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Arial" panose="020B0604020202020204" pitchFamily="34" charset="0"/>
              </a:rPr>
              <a:t>Across those seven years of hard-fought battles North to South, </a:t>
            </a:r>
          </a:p>
          <a:p>
            <a:r>
              <a:rPr lang="en-US" b="0" dirty="0">
                <a:latin typeface="Arial" panose="020B0604020202020204" pitchFamily="34" charset="0"/>
                <a:ea typeface="ＭＳ Ｐゴシック" charset="0"/>
                <a:cs typeface="Arial" panose="020B0604020202020204" pitchFamily="34" charset="0"/>
              </a:rPr>
              <a:t>Joshua</a:t>
            </a:r>
            <a:r>
              <a:rPr lang="fr-FR"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forces had to contend with enormous physical contrasts and challenges….</a:t>
            </a:r>
          </a:p>
          <a:p>
            <a:r>
              <a:rPr lang="en-US" b="0" dirty="0">
                <a:latin typeface="Arial" panose="020B0604020202020204" pitchFamily="34" charset="0"/>
                <a:ea typeface="ＭＳ Ｐゴシック" charset="0"/>
                <a:cs typeface="Arial" panose="020B0604020202020204" pitchFamily="34" charset="0"/>
              </a:rPr>
              <a:t>////	the lands of the north….well watered and fruitful….while in the south, a place of desolation and loneliness.</a:t>
            </a:r>
          </a:p>
          <a:p>
            <a:r>
              <a:rPr lang="en-US" b="0" dirty="0">
                <a:latin typeface="Arial" panose="020B0604020202020204" pitchFamily="34" charset="0"/>
                <a:ea typeface="ＭＳ Ｐゴシック" charset="0"/>
                <a:cs typeface="Arial" panose="020B0604020202020204" pitchFamily="34" charset="0"/>
              </a:rPr>
              <a:t>////	From Dan in the North to Beersheba in the south.</a:t>
            </a:r>
          </a:p>
          <a:p>
            <a:r>
              <a:rPr lang="en-US" b="0" dirty="0">
                <a:latin typeface="Arial" panose="020B0604020202020204" pitchFamily="34" charset="0"/>
                <a:ea typeface="ＭＳ Ｐゴシック" charset="0"/>
                <a:cs typeface="Arial" panose="020B0604020202020204" pitchFamily="34" charset="0"/>
              </a:rPr>
              <a:t>In spite of all their efforts, though, </a:t>
            </a:r>
            <a:r>
              <a:rPr lang="en-US" b="0" u="sng" dirty="0">
                <a:latin typeface="Arial" panose="020B0604020202020204" pitchFamily="34" charset="0"/>
                <a:ea typeface="ＭＳ Ｐゴシック" charset="0"/>
                <a:cs typeface="Arial" panose="020B0604020202020204" pitchFamily="34" charset="0"/>
              </a:rPr>
              <a:t>Joshua</a:t>
            </a:r>
            <a:r>
              <a:rPr lang="fr-FR" b="0" u="sng" dirty="0">
                <a:latin typeface="Arial" panose="020B0604020202020204" pitchFamily="34" charset="0"/>
                <a:ea typeface="ＭＳ Ｐゴシック" charset="0"/>
                <a:cs typeface="Arial" panose="020B0604020202020204" pitchFamily="34" charset="0"/>
              </a:rPr>
              <a:t>'</a:t>
            </a:r>
            <a:r>
              <a:rPr lang="en-US" b="0" u="sng" dirty="0">
                <a:latin typeface="Arial" panose="020B0604020202020204" pitchFamily="34" charset="0"/>
                <a:ea typeface="ＭＳ Ｐゴシック" charset="0"/>
                <a:cs typeface="Arial" panose="020B0604020202020204" pitchFamily="34" charset="0"/>
              </a:rPr>
              <a:t>s armies do not completely rid the land OF ALL THE Canaanites as God had instructed.</a:t>
            </a:r>
            <a:r>
              <a:rPr lang="en-US" b="0" dirty="0">
                <a:latin typeface="Arial" panose="020B0604020202020204" pitchFamily="34" charset="0"/>
                <a:ea typeface="ＭＳ Ｐゴシック" charset="0"/>
                <a:cs typeface="Arial" panose="020B0604020202020204" pitchFamily="34" charset="0"/>
              </a:rPr>
              <a:t> This failure to completely obey God</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directive later proves to be a great mistake in the future development of Israel</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national life.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987923A-4349-B346-825C-DA95080744B2}" type="slidenum">
              <a:rPr lang="en-US" sz="1200">
                <a:latin typeface="Arial" charset="0"/>
              </a:rPr>
              <a:pPr/>
              <a:t>42</a:t>
            </a:fld>
            <a:endParaRPr lang="en-US" sz="1200">
              <a:latin typeface="Arial"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A56AF46-C5A1-CE45-8D11-A33F0398592E}" type="slidenum">
              <a:rPr lang="en-US" sz="1200">
                <a:latin typeface="Arial" charset="0"/>
              </a:rPr>
              <a:pPr/>
              <a:t>43</a:t>
            </a:fld>
            <a:endParaRPr lang="en-US" sz="1200">
              <a:latin typeface="Arial"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5EA8F-5AA2-484E-90CB-C3179AA704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ABCFF9-548C-E94A-8E6D-FDF337AA9A15}" type="slidenum">
              <a:rPr lang="en-US" sz="1200">
                <a:latin typeface="Arial" charset="0"/>
              </a:rPr>
              <a:pPr/>
              <a:t>46</a:t>
            </a:fld>
            <a:endParaRPr lang="en-US" sz="1200">
              <a:latin typeface="Arial"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C6532-28C5-714F-AEA0-EE0351C012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B1C88-CE17-8E4B-8EF7-6F07B2B45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4C792-B619-314D-9B68-14ED747481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660DC5-20BB-D84A-B98C-A91863AF4EC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2610" name="Rectangle 2"/>
          <p:cNvSpPr>
            <a:spLocks noGrp="1" noRot="1" noChangeAspect="1" noChangeArrowheads="1"/>
          </p:cNvSpPr>
          <p:nvPr>
            <p:ph type="sldImg"/>
          </p:nvPr>
        </p:nvSpPr>
        <p:spPr>
          <a:xfrm>
            <a:off x="1130300" y="674688"/>
            <a:ext cx="4597400" cy="3448050"/>
          </a:xfrm>
          <a:solidFill>
            <a:srgbClr val="FFFFFF"/>
          </a:solidFill>
          <a:ln/>
        </p:spPr>
      </p:sp>
      <p:sp>
        <p:nvSpPr>
          <p:cNvPr id="4526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 but we do know that…</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1E0B1-A0ED-BB4A-AFB9-3B8EF421F61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F31FC44-A6E6-7E4B-BF5C-ABF3CD054556}" type="slidenum">
              <a:rPr lang="en-US" sz="1200">
                <a:latin typeface="Arial" charset="0"/>
              </a:rPr>
              <a:pPr/>
              <a:t>51</a:t>
            </a:fld>
            <a:endParaRPr lang="en-US" sz="1200">
              <a:latin typeface="Arial" charset="0"/>
            </a:endParaRPr>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D1CAE-396E-DD44-830A-60C145D0B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2B799A-25FD-0B48-9C6B-3874A45B4D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29A36-E621-5A46-ABB7-D9E8B1599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E04CACA-FFB6-E646-913B-A1BCF5E56082}" type="slidenum">
              <a:rPr lang="en-US" sz="1200">
                <a:latin typeface="Arial" charset="0"/>
              </a:rPr>
              <a:pPr/>
              <a:t>55</a:t>
            </a:fld>
            <a:endParaRPr lang="en-US" sz="1200">
              <a:latin typeface="Arial"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84817B-0B16-9841-BA2E-A5D929DC6B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F46052-D422-8B4C-81EF-27D6AD1D03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08C5E98-8158-2248-AECA-91740CE8FB12}" type="slidenum">
              <a:rPr lang="en-US" sz="1200">
                <a:latin typeface="Arial" charset="0"/>
              </a:rPr>
              <a:pPr/>
              <a:t>59</a:t>
            </a:fld>
            <a:endParaRPr lang="en-US" sz="1200">
              <a:latin typeface="Arial"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5C5903-02E9-3E44-97D0-F4D1DCC67D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18BBCC-62A9-FE44-9ED3-6B353E4495B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1753CF-8C06-6548-8888-DCE7A0FDD8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B71C8B-8FE8-8243-A0D6-9CBB83EEAC6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9FCD3D3-A31B-BA45-8D2F-38C0288840BC}" type="slidenum">
              <a:rPr lang="en-US" sz="1200">
                <a:latin typeface="Arial" charset="0"/>
              </a:rPr>
              <a:pPr/>
              <a:t>64</a:t>
            </a:fld>
            <a:endParaRPr lang="en-US" sz="1200">
              <a:latin typeface="Arial"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9D32051-85D5-5949-A5F8-E79F99192BB9}" type="slidenum">
              <a:rPr lang="en-US" sz="1200">
                <a:latin typeface="Arial" charset="0"/>
              </a:rPr>
              <a:pPr/>
              <a:t>65</a:t>
            </a:fld>
            <a:endParaRPr lang="en-US" sz="1200">
              <a:latin typeface="Arial"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B541B0F-3678-9B4F-A879-0672A912E04C}" type="slidenum">
              <a:rPr lang="en-US" sz="1200">
                <a:latin typeface="Arial" charset="0"/>
              </a:rPr>
              <a:pPr/>
              <a:t>66</a:t>
            </a:fld>
            <a:endParaRPr lang="en-US" sz="1200">
              <a:latin typeface="Arial"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1C00A71-CE5D-B14F-A2A2-E7E32633D27B}" type="slidenum">
              <a:rPr lang="en-US" sz="1200">
                <a:solidFill>
                  <a:prstClr val="black"/>
                </a:solidFill>
                <a:latin typeface="Arial" charset="0"/>
              </a:rPr>
              <a:pPr/>
              <a:t>67</a:t>
            </a:fld>
            <a:endParaRPr lang="en-US" sz="1200">
              <a:solidFill>
                <a:prstClr val="black"/>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52062B0-19AD-AB43-9103-AF893B8E527A}" type="slidenum">
              <a:rPr lang="en-US" sz="1200">
                <a:solidFill>
                  <a:prstClr val="black"/>
                </a:solidFill>
                <a:latin typeface="Arial" charset="0"/>
              </a:rPr>
              <a:pPr/>
              <a:t>68</a:t>
            </a:fld>
            <a:endParaRPr lang="en-US" sz="1200">
              <a:solidFill>
                <a:prstClr val="black"/>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BG Bible Geography in Arabic</a:t>
            </a:r>
          </a:p>
        </p:txBody>
      </p:sp>
    </p:spTree>
    <p:extLst>
      <p:ext uri="{BB962C8B-B14F-4D97-AF65-F5344CB8AC3E}">
        <p14:creationId xmlns:p14="http://schemas.microsoft.com/office/powerpoint/2010/main" val="2299514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غالباً ما نفكر في كوش القديمة على أنها تغطي إثيوبيا الحديثة، لكن هذه الخريطة تقول خلاف ذلك لأنها لا تشمل </a:t>
            </a:r>
            <a:r>
              <a:rPr lang="ar-JO"/>
              <a:t>حتى جزءا </a:t>
            </a:r>
            <a:r>
              <a:rPr lang="ar-JO" dirty="0"/>
              <a:t>من إثيوبيا</a:t>
            </a:r>
            <a:r>
              <a:rPr lang="en-US" dirty="0"/>
              <a:t>.</a:t>
            </a:r>
          </a:p>
          <a:p>
            <a:r>
              <a:rPr lang="en-US" dirty="0"/>
              <a:t>——————</a:t>
            </a:r>
          </a:p>
          <a:p>
            <a:r>
              <a:rPr lang="en-US" dirty="0"/>
              <a:t>BG-</a:t>
            </a:r>
            <a:r>
              <a:rPr lang="en-US" sz="1200" kern="1200" dirty="0">
                <a:solidFill>
                  <a:schemeClr val="tx1"/>
                </a:solidFill>
                <a:effectLst/>
                <a:latin typeface="+mn-lt"/>
                <a:ea typeface="+mn-ea"/>
                <a:cs typeface="+mn-cs"/>
              </a:rPr>
              <a:t>02-Eden&amp;ANE-6</a:t>
            </a:r>
          </a:p>
          <a:p>
            <a:r>
              <a:rPr lang="en-US" dirty="0"/>
              <a:t>OS-01-Gen1-3-slide160</a:t>
            </a:r>
          </a:p>
          <a:p>
            <a:r>
              <a:rPr lang="en-US" dirty="0"/>
              <a:t>OS-01-Gen4-20-slide 121</a:t>
            </a:r>
          </a:p>
          <a:p>
            <a:r>
              <a:rPr lang="en-US" dirty="0"/>
              <a:t>OS-23_Isaiah13-23-slide 76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E59253-F58F-6A42-8627-9352D236D69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5154" name="Rectangle 2"/>
          <p:cNvSpPr>
            <a:spLocks noGrp="1" noRot="1" noChangeAspect="1" noChangeArrowheads="1"/>
          </p:cNvSpPr>
          <p:nvPr>
            <p:ph type="sldImg"/>
          </p:nvPr>
        </p:nvSpPr>
        <p:spPr>
          <a:xfrm>
            <a:off x="1130300" y="674688"/>
            <a:ext cx="4597400" cy="3448050"/>
          </a:xfrm>
          <a:solidFill>
            <a:srgbClr val="FFFFFF"/>
          </a:solidFill>
          <a:ln/>
        </p:spPr>
      </p:sp>
      <p:sp>
        <p:nvSpPr>
          <p:cNvPr id="305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Abraham knew that it was a sin to worship Sin, so he migrated westward in obedience to God’s command. Genesis 15:6 says that he believed God, and God credited righteousness to him for his simple trust in God.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في تكوين ١٢ ، تقدم الآيات  ١-٣ وعد الله المكون من ثلاثة أجزاء لإبراهيم. ها هو:</a:t>
            </a:r>
          </a:p>
          <a:p>
            <a:pPr algn="just" rtl="1"/>
            <a:r>
              <a:rPr lang="ar-JO" b="1" dirty="0">
                <a:solidFill>
                  <a:srgbClr val="000000"/>
                </a:solidFill>
                <a:latin typeface="Times" charset="0"/>
              </a:rPr>
              <a:t>//// وقال الرب لإبرام: «اذهب من أرضك ومن عشيرتك ومن بيت ابيك الى الارض التي اريك.</a:t>
            </a:r>
          </a:p>
          <a:p>
            <a:pPr algn="just" rtl="1"/>
            <a:r>
              <a:rPr lang="ar-JO" b="1" dirty="0">
                <a:solidFill>
                  <a:srgbClr val="000000"/>
                </a:solidFill>
                <a:latin typeface="Times" charset="0"/>
              </a:rPr>
              <a:t>//// " فاجعلك أُمّة عظيمة وأباركك وأعظّم اسمك، وتكون بركة.</a:t>
            </a:r>
          </a:p>
          <a:p>
            <a:pPr algn="just" rtl="1"/>
            <a:r>
              <a:rPr lang="ar-JO" b="1" dirty="0">
                <a:solidFill>
                  <a:srgbClr val="000000"/>
                </a:solidFill>
                <a:latin typeface="Times" charset="0"/>
              </a:rPr>
              <a:t>//// وأبارك مباركيك، ولاعنك العنه. وتتبارك فيك جميع قبائل الأرض»</a:t>
            </a:r>
          </a:p>
          <a:p>
            <a:pPr algn="just" rtl="1"/>
            <a:endParaRPr lang="en-US" b="1" dirty="0">
              <a:solidFill>
                <a:srgbClr val="000000"/>
              </a:solidFill>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pPr>
                <a:defRPr/>
              </a:pPr>
              <a:t>‹#›</a:t>
            </a:fld>
            <a:endParaRPr lang="en-US"/>
          </a:p>
        </p:txBody>
      </p:sp>
    </p:spTree>
    <p:extLst>
      <p:ext uri="{BB962C8B-B14F-4D97-AF65-F5344CB8AC3E}">
        <p14:creationId xmlns:p14="http://schemas.microsoft.com/office/powerpoint/2010/main" val="239496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8434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3553507"/>
      </p:ext>
    </p:extLst>
  </p:cSld>
  <p:clrMapOvr>
    <a:masterClrMapping/>
  </p:clrMapOvr>
  <p:transition>
    <p:wheel spokes="0"/>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836048"/>
      </p:ext>
    </p:extLst>
  </p:cSld>
  <p:clrMapOvr>
    <a:masterClrMapping/>
  </p:clrMapOvr>
  <p:transition>
    <p:wheel spokes="0"/>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542353"/>
      </p:ext>
    </p:extLst>
  </p:cSld>
  <p:clrMapOvr>
    <a:masterClrMapping/>
  </p:clrMapOvr>
  <p:transition>
    <p:wheel spokes="0"/>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65385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0002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9551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59008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228620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668477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004518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791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74810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28167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4752786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894587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pPr>
                <a:defRPr/>
              </a:pPr>
              <a:t>‹#›</a:t>
            </a:fld>
            <a:endParaRPr lang="en-US"/>
          </a:p>
        </p:txBody>
      </p:sp>
    </p:spTree>
    <p:extLst>
      <p:ext uri="{BB962C8B-B14F-4D97-AF65-F5344CB8AC3E}">
        <p14:creationId xmlns:p14="http://schemas.microsoft.com/office/powerpoint/2010/main" val="354653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pPr>
                <a:defRPr/>
              </a:pPr>
              <a:t>‹#›</a:t>
            </a:fld>
            <a:endParaRPr lang="en-US"/>
          </a:p>
        </p:txBody>
      </p:sp>
    </p:spTree>
    <p:extLst>
      <p:ext uri="{BB962C8B-B14F-4D97-AF65-F5344CB8AC3E}">
        <p14:creationId xmlns:p14="http://schemas.microsoft.com/office/powerpoint/2010/main" val="21065562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pPr>
                <a:defRPr/>
              </a:pPr>
              <a:t>‹#›</a:t>
            </a:fld>
            <a:endParaRPr lang="en-US"/>
          </a:p>
        </p:txBody>
      </p:sp>
    </p:spTree>
    <p:extLst>
      <p:ext uri="{BB962C8B-B14F-4D97-AF65-F5344CB8AC3E}">
        <p14:creationId xmlns:p14="http://schemas.microsoft.com/office/powerpoint/2010/main" val="34379173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pPr>
                <a:defRPr/>
              </a:pPr>
              <a:t>‹#›</a:t>
            </a:fld>
            <a:endParaRPr lang="en-US"/>
          </a:p>
        </p:txBody>
      </p:sp>
    </p:spTree>
    <p:extLst>
      <p:ext uri="{BB962C8B-B14F-4D97-AF65-F5344CB8AC3E}">
        <p14:creationId xmlns:p14="http://schemas.microsoft.com/office/powerpoint/2010/main" val="8532911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pPr>
                <a:defRPr/>
              </a:pPr>
              <a:t>‹#›</a:t>
            </a:fld>
            <a:endParaRPr lang="en-US"/>
          </a:p>
        </p:txBody>
      </p:sp>
    </p:spTree>
    <p:extLst>
      <p:ext uri="{BB962C8B-B14F-4D97-AF65-F5344CB8AC3E}">
        <p14:creationId xmlns:p14="http://schemas.microsoft.com/office/powerpoint/2010/main" val="2936351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pPr>
                <a:defRPr/>
              </a:pPr>
              <a:t>‹#›</a:t>
            </a:fld>
            <a:endParaRPr lang="en-US"/>
          </a:p>
        </p:txBody>
      </p:sp>
    </p:spTree>
    <p:extLst>
      <p:ext uri="{BB962C8B-B14F-4D97-AF65-F5344CB8AC3E}">
        <p14:creationId xmlns:p14="http://schemas.microsoft.com/office/powerpoint/2010/main" val="68523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580893-DBA9-5F48-A860-FD6759D0589A}" type="slidenum">
              <a:rPr lang="en-US"/>
              <a:pPr>
                <a:defRPr/>
              </a:pPr>
              <a:t>‹#›</a:t>
            </a:fld>
            <a:endParaRPr lang="en-US"/>
          </a:p>
        </p:txBody>
      </p:sp>
    </p:spTree>
    <p:extLst>
      <p:ext uri="{BB962C8B-B14F-4D97-AF65-F5344CB8AC3E}">
        <p14:creationId xmlns:p14="http://schemas.microsoft.com/office/powerpoint/2010/main" val="10039984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pPr>
                <a:defRPr/>
              </a:pPr>
              <a:t>‹#›</a:t>
            </a:fld>
            <a:endParaRPr lang="en-US"/>
          </a:p>
        </p:txBody>
      </p:sp>
    </p:spTree>
    <p:extLst>
      <p:ext uri="{BB962C8B-B14F-4D97-AF65-F5344CB8AC3E}">
        <p14:creationId xmlns:p14="http://schemas.microsoft.com/office/powerpoint/2010/main" val="34969230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pPr>
                <a:defRPr/>
              </a:pPr>
              <a:t>‹#›</a:t>
            </a:fld>
            <a:endParaRPr lang="en-US"/>
          </a:p>
        </p:txBody>
      </p:sp>
    </p:spTree>
    <p:extLst>
      <p:ext uri="{BB962C8B-B14F-4D97-AF65-F5344CB8AC3E}">
        <p14:creationId xmlns:p14="http://schemas.microsoft.com/office/powerpoint/2010/main" val="30127859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pPr>
                <a:defRPr/>
              </a:pPr>
              <a:t>‹#›</a:t>
            </a:fld>
            <a:endParaRPr lang="en-US"/>
          </a:p>
        </p:txBody>
      </p:sp>
    </p:spTree>
    <p:extLst>
      <p:ext uri="{BB962C8B-B14F-4D97-AF65-F5344CB8AC3E}">
        <p14:creationId xmlns:p14="http://schemas.microsoft.com/office/powerpoint/2010/main" val="20232244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pPr>
                <a:defRPr/>
              </a:pPr>
              <a:t>‹#›</a:t>
            </a:fld>
            <a:endParaRPr lang="en-US"/>
          </a:p>
        </p:txBody>
      </p:sp>
    </p:spTree>
    <p:extLst>
      <p:ext uri="{BB962C8B-B14F-4D97-AF65-F5344CB8AC3E}">
        <p14:creationId xmlns:p14="http://schemas.microsoft.com/office/powerpoint/2010/main" val="10736085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pPr>
                <a:defRPr/>
              </a:pPr>
              <a:t>‹#›</a:t>
            </a:fld>
            <a:endParaRPr lang="en-US"/>
          </a:p>
        </p:txBody>
      </p:sp>
    </p:spTree>
    <p:extLst>
      <p:ext uri="{BB962C8B-B14F-4D97-AF65-F5344CB8AC3E}">
        <p14:creationId xmlns:p14="http://schemas.microsoft.com/office/powerpoint/2010/main" val="579147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1420117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7867127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515255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21188791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3802662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20EC7F-E17C-1B40-BFBA-9343ED0B994C}" type="slidenum">
              <a:rPr lang="en-US"/>
              <a:pPr>
                <a:defRPr/>
              </a:pPr>
              <a:t>‹#›</a:t>
            </a:fld>
            <a:endParaRPr lang="en-US"/>
          </a:p>
        </p:txBody>
      </p:sp>
    </p:spTree>
    <p:extLst>
      <p:ext uri="{BB962C8B-B14F-4D97-AF65-F5344CB8AC3E}">
        <p14:creationId xmlns:p14="http://schemas.microsoft.com/office/powerpoint/2010/main" val="1280455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26948250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2811064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1329648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5885910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35359045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28949320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37262619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31629216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4160916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962625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16F6D-9ADE-BE4A-8784-09221CEC956C}" type="slidenum">
              <a:rPr lang="en-US"/>
              <a:pPr>
                <a:defRPr/>
              </a:pPr>
              <a:t>‹#›</a:t>
            </a:fld>
            <a:endParaRPr lang="en-US"/>
          </a:p>
        </p:txBody>
      </p:sp>
    </p:spTree>
    <p:extLst>
      <p:ext uri="{BB962C8B-B14F-4D97-AF65-F5344CB8AC3E}">
        <p14:creationId xmlns:p14="http://schemas.microsoft.com/office/powerpoint/2010/main" val="13773191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2210173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902655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25992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1884708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5048767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9094204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4891235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0099686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236871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294535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64F4E-58E3-814A-9461-8B7EDEB876E9}" type="slidenum">
              <a:rPr lang="en-US"/>
              <a:pPr>
                <a:defRPr/>
              </a:pPr>
              <a:t>‹#›</a:t>
            </a:fld>
            <a:endParaRPr lang="en-US"/>
          </a:p>
        </p:txBody>
      </p:sp>
    </p:spTree>
    <p:extLst>
      <p:ext uri="{BB962C8B-B14F-4D97-AF65-F5344CB8AC3E}">
        <p14:creationId xmlns:p14="http://schemas.microsoft.com/office/powerpoint/2010/main" val="4045958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7933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07732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09523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8132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86083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68811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12789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5155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2260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1641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95826D-B875-FB4E-9CD2-808638998B91}" type="slidenum">
              <a:rPr lang="en-US"/>
              <a:pPr>
                <a:defRPr/>
              </a:pPr>
              <a:t>‹#›</a:t>
            </a:fld>
            <a:endParaRPr lang="en-US"/>
          </a:p>
        </p:txBody>
      </p:sp>
    </p:spTree>
    <p:extLst>
      <p:ext uri="{BB962C8B-B14F-4D97-AF65-F5344CB8AC3E}">
        <p14:creationId xmlns:p14="http://schemas.microsoft.com/office/powerpoint/2010/main" val="31500681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64491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99012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9348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12/24/23</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85712466"/>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12/24/23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611513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12/24/23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9950976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44879182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647074043"/>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445080429"/>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2361505164"/>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36C8F-D20F-C042-8274-909E85AB47AE}" type="slidenum">
              <a:rPr lang="en-US"/>
              <a:pPr>
                <a:defRPr/>
              </a:pPr>
              <a:t>‹#›</a:t>
            </a:fld>
            <a:endParaRPr lang="en-US"/>
          </a:p>
        </p:txBody>
      </p:sp>
    </p:spTree>
    <p:extLst>
      <p:ext uri="{BB962C8B-B14F-4D97-AF65-F5344CB8AC3E}">
        <p14:creationId xmlns:p14="http://schemas.microsoft.com/office/powerpoint/2010/main" val="17780016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97400678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541840323"/>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65814126"/>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3020401250"/>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29519512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426341426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808951748"/>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25853096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568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657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07B70F-D708-FD44-87D2-109100D670CA}" type="slidenum">
              <a:rPr lang="en-US"/>
              <a:pPr>
                <a:defRPr/>
              </a:pPr>
              <a:t>‹#›</a:t>
            </a:fld>
            <a:endParaRPr lang="en-US"/>
          </a:p>
        </p:txBody>
      </p:sp>
    </p:spTree>
    <p:extLst>
      <p:ext uri="{BB962C8B-B14F-4D97-AF65-F5344CB8AC3E}">
        <p14:creationId xmlns:p14="http://schemas.microsoft.com/office/powerpoint/2010/main" val="10720406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130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35753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8711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63457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59384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49422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28975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6602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3801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3EF62-AECD-6644-8D3F-A4EB58C7BBE1}" type="slidenum">
              <a:rPr lang="en-US"/>
              <a:pPr>
                <a:defRPr/>
              </a:pPr>
              <a:t>‹#›</a:t>
            </a:fld>
            <a:endParaRPr lang="en-US"/>
          </a:p>
        </p:txBody>
      </p:sp>
    </p:spTree>
    <p:extLst>
      <p:ext uri="{BB962C8B-B14F-4D97-AF65-F5344CB8AC3E}">
        <p14:creationId xmlns:p14="http://schemas.microsoft.com/office/powerpoint/2010/main" val="262829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2341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3A325-18B7-C94B-840C-AEBB5E066394}" type="slidenum">
              <a:rPr lang="en-US"/>
              <a:pPr>
                <a:defRPr/>
              </a:pPr>
              <a:t>‹#›</a:t>
            </a:fld>
            <a:endParaRPr lang="en-US"/>
          </a:p>
        </p:txBody>
      </p:sp>
    </p:spTree>
    <p:extLst>
      <p:ext uri="{BB962C8B-B14F-4D97-AF65-F5344CB8AC3E}">
        <p14:creationId xmlns:p14="http://schemas.microsoft.com/office/powerpoint/2010/main" val="42097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47BA5-6091-5344-9D20-A2816AF4C23E}" type="slidenum">
              <a:rPr lang="en-US"/>
              <a:pPr>
                <a:defRPr/>
              </a:pPr>
              <a:t>‹#›</a:t>
            </a:fld>
            <a:endParaRPr lang="en-US"/>
          </a:p>
        </p:txBody>
      </p:sp>
    </p:spTree>
    <p:extLst>
      <p:ext uri="{BB962C8B-B14F-4D97-AF65-F5344CB8AC3E}">
        <p14:creationId xmlns:p14="http://schemas.microsoft.com/office/powerpoint/2010/main" val="569985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B7F8A-40D8-A246-9039-7B7024B17580}" type="slidenum">
              <a:rPr lang="en-US"/>
              <a:pPr>
                <a:defRPr/>
              </a:pPr>
              <a:t>‹#›</a:t>
            </a:fld>
            <a:endParaRPr lang="en-US"/>
          </a:p>
        </p:txBody>
      </p:sp>
    </p:spTree>
    <p:extLst>
      <p:ext uri="{BB962C8B-B14F-4D97-AF65-F5344CB8AC3E}">
        <p14:creationId xmlns:p14="http://schemas.microsoft.com/office/powerpoint/2010/main" val="2459794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4452149"/>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076083"/>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713548"/>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837457"/>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735361"/>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01151422"/>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735266"/>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2503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90402"/>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0434476"/>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421970"/>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460741"/>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157643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930441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2739449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6585764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7624942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3087404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7739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1960101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1568327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038732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3558684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13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3001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3415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8211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8705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484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657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31008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5112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7076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50523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3763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45607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5305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1053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9E98D-E418-FC40-87E4-C700292D6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300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89E857-5F65-9449-A89C-16A354B30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65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1806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0F7E3-1C96-D04B-AFB4-E16C182F58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9632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573B25-8F55-9E42-9462-376B0D78E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550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6CDA77-21FC-E54E-8FE4-D25A10EE89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76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AFCA2E-68D6-6044-B1A9-F964EB8A9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0984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7A0B0A-A598-E144-BFC6-4DD88534D8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120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17490A-90B2-154A-AAED-2DE142F09B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713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1A869A-0581-5A4C-BF79-B33D347EE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1527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109B7-25B2-D341-AC62-69771AABF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414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EFB1A4-B7E0-C443-97F9-EB199BB41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304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324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4954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49430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9214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682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3899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5172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551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189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8570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20869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6777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49030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986672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6675"/>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0685927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513400"/>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892281"/>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6389605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5954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55350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891186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74691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66101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74579"/>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799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4833116"/>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309052"/>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5236590"/>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18995"/>
      </p:ext>
    </p:extLst>
  </p:cSld>
  <p:clrMapOvr>
    <a:masterClrMapping/>
  </p:clrMapOvr>
  <p:transition>
    <p:wheel spokes="0"/>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939258"/>
      </p:ext>
    </p:extLst>
  </p:cSld>
  <p:clrMapOvr>
    <a:masterClrMapping/>
  </p:clrMapOvr>
  <p:transition>
    <p:wheel spokes="0"/>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31055133"/>
      </p:ext>
    </p:extLst>
  </p:cSld>
  <p:clrMapOvr>
    <a:masterClrMapping/>
  </p:clrMapOvr>
  <p:transition>
    <p:wheel spokes="0"/>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79626"/>
      </p:ext>
    </p:extLst>
  </p:cSld>
  <p:clrMapOvr>
    <a:masterClrMapping/>
  </p:clrMapOvr>
  <p:transition>
    <p:wheel spokes="0"/>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669060"/>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14.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3"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580193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pPr>
                <a:defRPr/>
              </a:pPr>
              <a:t>‹#›</a:t>
            </a:fld>
            <a:endParaRPr lang="en-US"/>
          </a:p>
        </p:txBody>
      </p:sp>
    </p:spTree>
    <p:extLst>
      <p:ext uri="{BB962C8B-B14F-4D97-AF65-F5344CB8AC3E}">
        <p14:creationId xmlns:p14="http://schemas.microsoft.com/office/powerpoint/2010/main" val="91685562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200347195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296834517"/>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991298"/>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12/24/23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45060170"/>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392869471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76191518"/>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BFF14431-6D57-B740-8B70-A8A32FD930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13312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cs typeface="+mn-cs"/>
              </a:endParaRPr>
            </a:p>
          </p:txBody>
        </p:sp>
        <p:grpSp>
          <p:nvGrpSpPr>
            <p:cNvPr id="50182" name="Group 4"/>
            <p:cNvGrpSpPr>
              <a:grpSpLocks/>
            </p:cNvGrpSpPr>
            <p:nvPr/>
          </p:nvGrpSpPr>
          <p:grpSpPr bwMode="auto">
            <a:xfrm>
              <a:off x="246" y="204"/>
              <a:ext cx="5271" cy="3889"/>
              <a:chOff x="246" y="204"/>
              <a:chExt cx="5271" cy="3889"/>
            </a:xfrm>
          </p:grpSpPr>
          <p:sp>
            <p:nvSpPr>
              <p:cNvPr id="1331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33126"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7"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8"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9"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0"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1"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2"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3"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4"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5"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6"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7"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8"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9"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0"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1"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2"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3"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5"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6"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7"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grpSp>
        <p:grpSp>
          <p:nvGrpSpPr>
            <p:cNvPr id="50183" name="Group 28"/>
            <p:cNvGrpSpPr>
              <a:grpSpLocks/>
            </p:cNvGrpSpPr>
            <p:nvPr/>
          </p:nvGrpSpPr>
          <p:grpSpPr bwMode="auto">
            <a:xfrm>
              <a:off x="0" y="0"/>
              <a:ext cx="1246" cy="1232"/>
              <a:chOff x="0" y="0"/>
              <a:chExt cx="1246" cy="1232"/>
            </a:xfrm>
          </p:grpSpPr>
          <p:sp>
            <p:nvSpPr>
              <p:cNvPr id="133149"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a typeface="+mn-ea"/>
                  <a:cs typeface="+mn-cs"/>
                </a:endParaRPr>
              </a:p>
            </p:txBody>
          </p:sp>
          <p:sp>
            <p:nvSpPr>
              <p:cNvPr id="133150"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a typeface="+mn-ea"/>
                  <a:cs typeface="+mn-cs"/>
                </a:endParaRPr>
              </a:p>
            </p:txBody>
          </p:sp>
          <p:sp>
            <p:nvSpPr>
              <p:cNvPr id="133151"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cs typeface="+mn-cs"/>
                </a:endParaRPr>
              </a:p>
            </p:txBody>
          </p:sp>
        </p:grpSp>
      </p:grpSp>
      <p:sp>
        <p:nvSpPr>
          <p:cNvPr id="5017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900" b="1">
                <a:solidFill>
                  <a:srgbClr val="FFFFFF"/>
                </a:solidFill>
                <a:effectLst/>
                <a:latin typeface="Arial" charset="0"/>
              </a:rPr>
              <a:t>©2003 TBBMI</a:t>
            </a:r>
          </a:p>
        </p:txBody>
      </p:sp>
      <p:sp>
        <p:nvSpPr>
          <p:cNvPr id="133153"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017070446"/>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085124"/>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a:defRPr/>
            </a:pPr>
            <a:fld id="{3F3817FD-58C2-8743-813B-60C162255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53511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431328"/>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16968264"/>
      </p:ext>
    </p:extLst>
  </p:cSld>
  <p:clrMap bg1="dk2" tx1="lt1" bg2="dk1"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338905605"/>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6.xml"/><Relationship Id="rId1" Type="http://schemas.openxmlformats.org/officeDocument/2006/relationships/tags" Target="../tags/tag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6.xml"/><Relationship Id="rId1" Type="http://schemas.openxmlformats.org/officeDocument/2006/relationships/tags" Target="../tags/tag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9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86.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5.xml"/><Relationship Id="rId7" Type="http://schemas.openxmlformats.org/officeDocument/2006/relationships/image" Target="../media/image3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notesSlide" Target="../notesSlides/notesSlide36.xml"/><Relationship Id="rId4" Type="http://schemas.openxmlformats.org/officeDocument/2006/relationships/slideLayout" Target="../slideLayouts/slideLayout86.xml"/><Relationship Id="rId9" Type="http://schemas.openxmlformats.org/officeDocument/2006/relationships/image" Target="../media/image40.emf"/></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5.xml"/><Relationship Id="rId7" Type="http://schemas.openxmlformats.org/officeDocument/2006/relationships/image" Target="../media/image43.emf"/><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notesSlide" Target="../notesSlides/notesSlide37.xml"/><Relationship Id="rId9"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104.xml"/><Relationship Id="rId6" Type="http://schemas.openxmlformats.org/officeDocument/2006/relationships/image" Target="../media/image54.jpeg"/><Relationship Id="rId5" Type="http://schemas.openxmlformats.org/officeDocument/2006/relationships/slide" Target="slide58.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04.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14.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3.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6.xml"/><Relationship Id="rId1" Type="http://schemas.openxmlformats.org/officeDocument/2006/relationships/themeOverride" Target="../theme/themeOverride2.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104.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104.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104.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75.xml"/><Relationship Id="rId5" Type="http://schemas.openxmlformats.org/officeDocument/2006/relationships/image" Target="../media/image7.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3.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148.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7264"/>
            <a:ext cx="7511317" cy="6542704"/>
          </a:xfrm>
          <a:prstGeom prst="rect">
            <a:avLst/>
          </a:prstGeom>
        </p:spPr>
      </p:pic>
      <p:sp>
        <p:nvSpPr>
          <p:cNvPr id="5124" name="Rectangle 4"/>
          <p:cNvSpPr>
            <a:spLocks noGrp="1" noRot="1" noChangeArrowheads="1"/>
          </p:cNvSpPr>
          <p:nvPr>
            <p:ph type="title" idx="4294967295"/>
          </p:nvPr>
        </p:nvSpPr>
        <p:spPr>
          <a:xfrm>
            <a:off x="-16657" y="620688"/>
            <a:ext cx="3076489" cy="5387305"/>
          </a:xfrm>
          <a:solidFill>
            <a:srgbClr val="000090"/>
          </a:solidFill>
          <a:ln>
            <a:solidFill>
              <a:schemeClr val="bg2"/>
            </a:solidFill>
          </a:ln>
        </p:spPr>
        <p:txBody>
          <a:bodyPr/>
          <a:lstStyle/>
          <a:p>
            <a:pPr eaLnBrk="1" hangingPunct="1">
              <a:defRPr/>
            </a:pPr>
            <a:r>
              <a:rPr lang="ar-SA" sz="4000" dirty="0"/>
              <a:t>جغرافيا جنة عدن والشرق الأدنى القديم</a:t>
            </a:r>
            <a:endParaRPr lang="en-US" sz="4000" dirty="0"/>
          </a:p>
        </p:txBody>
      </p:sp>
      <p:sp>
        <p:nvSpPr>
          <p:cNvPr id="4" name="Rectangle 3">
            <a:extLst>
              <a:ext uri="{FF2B5EF4-FFF2-40B4-BE49-F238E27FC236}">
                <a16:creationId xmlns:a16="http://schemas.microsoft.com/office/drawing/2014/main" id="{D7BC0479-8958-649C-1903-D3AE0F0A8CA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2">
            <a:extLst>
              <a:ext uri="{FF2B5EF4-FFF2-40B4-BE49-F238E27FC236}">
                <a16:creationId xmlns:a16="http://schemas.microsoft.com/office/drawing/2014/main" id="{26216E64-3119-5245-BD8E-BA2605274899}"/>
              </a:ext>
            </a:extLst>
          </p:cNvPr>
          <p:cNvGrpSpPr>
            <a:grpSpLocks/>
          </p:cNvGrpSpPr>
          <p:nvPr/>
        </p:nvGrpSpPr>
        <p:grpSpPr bwMode="auto">
          <a:xfrm>
            <a:off x="520282" y="919584"/>
            <a:ext cx="7439026" cy="1148335"/>
            <a:chOff x="625" y="440"/>
            <a:chExt cx="4686" cy="439"/>
          </a:xfrm>
        </p:grpSpPr>
        <p:sp>
          <p:nvSpPr>
            <p:cNvPr id="41" name="Rectangle 2">
              <a:extLst>
                <a:ext uri="{FF2B5EF4-FFF2-40B4-BE49-F238E27FC236}">
                  <a16:creationId xmlns:a16="http://schemas.microsoft.com/office/drawing/2014/main" id="{CBE5D817-9BD6-EC4C-AF75-419B44AC5A33}"/>
                </a:ext>
              </a:extLst>
            </p:cNvPr>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١  وقال الرب لإبرام: «اذهب من أرضك ومن عشيرتك        </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ومن بيت أبيك </a:t>
              </a: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إ</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لى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 التي أريك.</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2" name="Rectangle 4">
              <a:extLst>
                <a:ext uri="{FF2B5EF4-FFF2-40B4-BE49-F238E27FC236}">
                  <a16:creationId xmlns:a16="http://schemas.microsoft.com/office/drawing/2014/main" id="{31F5B9FA-3DCF-AF42-AE46-8725DE7A8781}"/>
                </a:ext>
              </a:extLst>
            </p:cNvPr>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43" name="Group 43">
            <a:extLst>
              <a:ext uri="{FF2B5EF4-FFF2-40B4-BE49-F238E27FC236}">
                <a16:creationId xmlns:a16="http://schemas.microsoft.com/office/drawing/2014/main" id="{9937C28A-AFC8-B34A-90DA-17F67A6DDFC3}"/>
              </a:ext>
            </a:extLst>
          </p:cNvPr>
          <p:cNvGrpSpPr>
            <a:grpSpLocks/>
          </p:cNvGrpSpPr>
          <p:nvPr/>
        </p:nvGrpSpPr>
        <p:grpSpPr bwMode="auto">
          <a:xfrm>
            <a:off x="848896" y="2443524"/>
            <a:ext cx="7110412" cy="1036911"/>
            <a:chOff x="727" y="1339"/>
            <a:chExt cx="4479" cy="313"/>
          </a:xfrm>
        </p:grpSpPr>
        <p:sp>
          <p:nvSpPr>
            <p:cNvPr id="44" name="Rectangle 38">
              <a:extLst>
                <a:ext uri="{FF2B5EF4-FFF2-40B4-BE49-F238E27FC236}">
                  <a16:creationId xmlns:a16="http://schemas.microsoft.com/office/drawing/2014/main" id="{BDDF9334-DCD1-C940-915D-84D0A379A3F1}"/>
                </a:ext>
              </a:extLst>
            </p:cNvPr>
            <p:cNvSpPr>
              <a:spLocks noChangeArrowheads="1"/>
            </p:cNvSpPr>
            <p:nvPr/>
          </p:nvSpPr>
          <p:spPr bwMode="auto">
            <a:xfrm>
              <a:off x="727" y="1339"/>
              <a:ext cx="4479" cy="15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٢  فأجعلك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أُمّة عظيمة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وأباركك وأعظّم اسمك وتكون بركة.</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5" name="Rectangle 5">
              <a:extLst>
                <a:ext uri="{FF2B5EF4-FFF2-40B4-BE49-F238E27FC236}">
                  <a16:creationId xmlns:a16="http://schemas.microsoft.com/office/drawing/2014/main" id="{9068FE19-65A5-AF4F-B920-50933572106E}"/>
                </a:ext>
              </a:extLst>
            </p:cNvPr>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46" name="Group 40">
            <a:extLst>
              <a:ext uri="{FF2B5EF4-FFF2-40B4-BE49-F238E27FC236}">
                <a16:creationId xmlns:a16="http://schemas.microsoft.com/office/drawing/2014/main" id="{57F34B95-8581-274C-BC98-6B2F953CCC28}"/>
              </a:ext>
            </a:extLst>
          </p:cNvPr>
          <p:cNvGrpSpPr>
            <a:grpSpLocks/>
          </p:cNvGrpSpPr>
          <p:nvPr/>
        </p:nvGrpSpPr>
        <p:grpSpPr bwMode="auto">
          <a:xfrm>
            <a:off x="302796" y="3856040"/>
            <a:ext cx="7656512" cy="950913"/>
            <a:chOff x="327" y="2429"/>
            <a:chExt cx="4865" cy="599"/>
          </a:xfrm>
        </p:grpSpPr>
        <p:sp>
          <p:nvSpPr>
            <p:cNvPr id="47" name="Rectangle 33">
              <a:extLst>
                <a:ext uri="{FF2B5EF4-FFF2-40B4-BE49-F238E27FC236}">
                  <a16:creationId xmlns:a16="http://schemas.microsoft.com/office/drawing/2014/main" id="{366DAEC2-9B55-F147-9D57-A036358DAE3C}"/>
                </a:ext>
              </a:extLst>
            </p:cNvPr>
            <p:cNvSpPr>
              <a:spLocks noChangeArrowheads="1"/>
            </p:cNvSpPr>
            <p:nvPr/>
          </p:nvSpPr>
          <p:spPr bwMode="auto">
            <a:xfrm>
              <a:off x="327" y="2429"/>
              <a:ext cx="4865" cy="599"/>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٣ وأبارك مباركيك ولاعنك ألعنه. وتتبارك فيك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جميع قبائل 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8" name="Rectangle 6">
              <a:extLst>
                <a:ext uri="{FF2B5EF4-FFF2-40B4-BE49-F238E27FC236}">
                  <a16:creationId xmlns:a16="http://schemas.microsoft.com/office/drawing/2014/main" id="{FC1EE2C9-4FDF-7E4D-82AA-8950A3B2AD4E}"/>
                </a:ext>
              </a:extLst>
            </p:cNvPr>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Arial" panose="020B0604020202020204" pitchFamily="34" charset="0"/>
                <a:cs typeface="Arial" panose="020B0604020202020204" pitchFamily="34" charset="0"/>
              </a:rPr>
              <a:t>                            </a:t>
            </a:r>
          </a:p>
        </p:txBody>
      </p:sp>
      <p:grpSp>
        <p:nvGrpSpPr>
          <p:cNvPr id="5" name="Group 7"/>
          <p:cNvGrpSpPr>
            <a:grpSpLocks/>
          </p:cNvGrpSpPr>
          <p:nvPr/>
        </p:nvGrpSpPr>
        <p:grpSpPr bwMode="auto">
          <a:xfrm>
            <a:off x="3540642" y="4494215"/>
            <a:ext cx="2466458"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497" name="Rectangle 9"/>
            <p:cNvSpPr>
              <a:spLocks noChangeArrowheads="1"/>
            </p:cNvSpPr>
            <p:nvPr/>
          </p:nvSpPr>
          <p:spPr bwMode="auto">
            <a:xfrm>
              <a:off x="3110" y="3147"/>
              <a:ext cx="529"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بركة</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6" name="Group 10"/>
          <p:cNvGrpSpPr>
            <a:grpSpLocks/>
          </p:cNvGrpSpPr>
          <p:nvPr/>
        </p:nvGrpSpPr>
        <p:grpSpPr bwMode="auto">
          <a:xfrm>
            <a:off x="4414773" y="2892844"/>
            <a:ext cx="2166937" cy="614363"/>
            <a:chOff x="3083" y="1232"/>
            <a:chExt cx="1365" cy="387"/>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00" name="Rectangle 12"/>
            <p:cNvSpPr>
              <a:spLocks noChangeArrowheads="1"/>
            </p:cNvSpPr>
            <p:nvPr/>
          </p:nvSpPr>
          <p:spPr bwMode="auto">
            <a:xfrm>
              <a:off x="3557" y="1232"/>
              <a:ext cx="447"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نسل</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7" name="Group 13"/>
          <p:cNvGrpSpPr>
            <a:grpSpLocks/>
          </p:cNvGrpSpPr>
          <p:nvPr/>
        </p:nvGrpSpPr>
        <p:grpSpPr bwMode="auto">
          <a:xfrm>
            <a:off x="5447131" y="554067"/>
            <a:ext cx="2252662" cy="525463"/>
            <a:chOff x="4165" y="741"/>
            <a:chExt cx="1419" cy="331"/>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03" name="Rectangle 15"/>
            <p:cNvSpPr>
              <a:spLocks noChangeArrowheads="1"/>
            </p:cNvSpPr>
            <p:nvPr/>
          </p:nvSpPr>
          <p:spPr bwMode="auto">
            <a:xfrm>
              <a:off x="4538" y="744"/>
              <a:ext cx="52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أرض</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35848" name="Group 63"/>
          <p:cNvGrpSpPr>
            <a:grpSpLocks/>
          </p:cNvGrpSpPr>
          <p:nvPr/>
        </p:nvGrpSpPr>
        <p:grpSpPr bwMode="auto">
          <a:xfrm>
            <a:off x="8021641" y="3432175"/>
            <a:ext cx="1093788" cy="1231900"/>
            <a:chOff x="5053" y="2162"/>
            <a:chExt cx="689"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63" name="Rectangle 48"/>
            <p:cNvSpPr>
              <a:spLocks noChangeArrowheads="1"/>
            </p:cNvSpPr>
            <p:nvPr/>
          </p:nvSpPr>
          <p:spPr bwMode="auto">
            <a:xfrm>
              <a:off x="5157" y="2414"/>
              <a:ext cx="58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64" name="Rectangle 49"/>
            <p:cNvSpPr>
              <a:spLocks noChangeArrowheads="1"/>
            </p:cNvSpPr>
            <p:nvPr/>
          </p:nvSpPr>
          <p:spPr bwMode="auto">
            <a:xfrm>
              <a:off x="5150" y="2302"/>
              <a:ext cx="2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65" name="Rectangle 50"/>
            <p:cNvSpPr>
              <a:spLocks noChangeArrowheads="1"/>
            </p:cNvSpPr>
            <p:nvPr/>
          </p:nvSpPr>
          <p:spPr bwMode="auto">
            <a:xfrm>
              <a:off x="5053" y="2162"/>
              <a:ext cx="2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5850" name="Text Box 58"/>
          <p:cNvSpPr txBox="1">
            <a:spLocks noChangeArrowheads="1"/>
          </p:cNvSpPr>
          <p:nvPr/>
        </p:nvSpPr>
        <p:spPr bwMode="auto">
          <a:xfrm>
            <a:off x="8614267" y="6445836"/>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575548" name="Rectangle 60"/>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a:t>
            </a:r>
          </a:p>
        </p:txBody>
      </p:sp>
      <p:sp>
        <p:nvSpPr>
          <p:cNvPr id="35852" name="Text Box 6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575554" name="Rectangle 66"/>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9" name="Text Box 78">
            <a:extLst>
              <a:ext uri="{FF2B5EF4-FFF2-40B4-BE49-F238E27FC236}">
                <a16:creationId xmlns:a16="http://schemas.microsoft.com/office/drawing/2014/main" id="{FBE7DF9C-A155-554B-A433-50FC1600A1E1}"/>
              </a:ext>
            </a:extLst>
          </p:cNvPr>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تكوين ١٢</a:t>
            </a:r>
            <a:endParaRPr kumimoji="0" lang="en-US"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30256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العهد الإبراهيمي</a:t>
            </a:r>
            <a:endParaRPr kumimoji="0" lang="en-US" sz="36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00FF00"/>
              </a:solidFill>
              <a:effectLst/>
              <a:uLnTx/>
              <a:uFillTx/>
              <a:latin typeface="Arial" panose="020B0604020202020204" pitchFamily="34" charset="0"/>
              <a:cs typeface="Arial" panose="020B0604020202020204" pitchFamily="34"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البركة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النسل</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الأرض</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١٢: ١</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١٢: ٣ </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١٢: ٢</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en-US" altLang="ja-JP"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الدعوة</a:t>
            </a:r>
            <a:r>
              <a:rPr kumimoji="0" lang="en-US" altLang="ja-JP"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4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81" name="Rectangle 25"/>
          <p:cNvSpPr>
            <a:spLocks noChangeArrowheads="1"/>
          </p:cNvSpPr>
          <p:nvPr/>
        </p:nvSpPr>
        <p:spPr bwMode="auto">
          <a:xfrm>
            <a:off x="1504800" y="5143501"/>
            <a:ext cx="6748642"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altLang="ja-JP"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r>
              <a:rPr kumimoji="0" lang="en-US" altLang="ja-JP"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85"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37907" name="Text Box 30"/>
          <p:cNvSpPr txBox="1">
            <a:spLocks noChangeArrowheads="1"/>
          </p:cNvSpPr>
          <p:nvPr/>
        </p:nvSpPr>
        <p:spPr bwMode="auto">
          <a:xfrm>
            <a:off x="8617442" y="6449011"/>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٧ </a:t>
            </a:r>
          </a:p>
        </p:txBody>
      </p:sp>
      <p:sp>
        <p:nvSpPr>
          <p:cNvPr id="37908"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grpSp>
        <p:nvGrpSpPr>
          <p:cNvPr id="37909" name="Group 46"/>
          <p:cNvGrpSpPr>
            <a:grpSpLocks/>
          </p:cNvGrpSpPr>
          <p:nvPr/>
        </p:nvGrpSpPr>
        <p:grpSpPr bwMode="auto">
          <a:xfrm>
            <a:off x="8004183" y="3432175"/>
            <a:ext cx="1111251" cy="1231900"/>
            <a:chOff x="5042" y="2162"/>
            <a:chExt cx="70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920" name="Rectangle 54"/>
            <p:cNvSpPr>
              <a:spLocks noChangeArrowheads="1"/>
            </p:cNvSpPr>
            <p:nvPr/>
          </p:nvSpPr>
          <p:spPr bwMode="auto">
            <a:xfrm>
              <a:off x="5157" y="2414"/>
              <a:ext cx="58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21" name="Rectangle 55"/>
            <p:cNvSpPr>
              <a:spLocks noChangeArrowheads="1"/>
            </p:cNvSpPr>
            <p:nvPr/>
          </p:nvSpPr>
          <p:spPr bwMode="auto">
            <a:xfrm>
              <a:off x="5150" y="2302"/>
              <a:ext cx="2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22" name="Rectangle 56"/>
            <p:cNvSpPr>
              <a:spLocks noChangeArrowheads="1"/>
            </p:cNvSpPr>
            <p:nvPr/>
          </p:nvSpPr>
          <p:spPr bwMode="auto">
            <a:xfrm>
              <a:off x="5042" y="2162"/>
              <a:ext cx="2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275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457374"/>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07" name="Rectangle 3"/>
          <p:cNvSpPr>
            <a:spLocks noChangeArrowheads="1"/>
          </p:cNvSpPr>
          <p:nvPr/>
        </p:nvSpPr>
        <p:spPr bwMode="auto">
          <a:xfrm>
            <a:off x="852488" y="566911"/>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العهد الإبراهيمي</a:t>
            </a:r>
            <a:endParaRPr kumimoji="0" lang="en-US" sz="36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08" name="Rectangle 4"/>
          <p:cNvSpPr>
            <a:spLocks noChangeArrowheads="1"/>
          </p:cNvSpPr>
          <p:nvPr/>
        </p:nvSpPr>
        <p:spPr bwMode="auto">
          <a:xfrm>
            <a:off x="1019175" y="3257724"/>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9940" name="Text Box 5"/>
          <p:cNvSpPr txBox="1">
            <a:spLocks noChangeArrowheads="1"/>
          </p:cNvSpPr>
          <p:nvPr/>
        </p:nvSpPr>
        <p:spPr bwMode="auto">
          <a:xfrm>
            <a:off x="8721725" y="44624"/>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9941" name="Text Box 6"/>
          <p:cNvSpPr txBox="1">
            <a:spLocks noChangeArrowheads="1"/>
          </p:cNvSpPr>
          <p:nvPr/>
        </p:nvSpPr>
        <p:spPr bwMode="auto">
          <a:xfrm>
            <a:off x="647700" y="3495849"/>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00FF00"/>
              </a:solidFill>
              <a:effectLst/>
              <a:uLnTx/>
              <a:uFillTx/>
              <a:latin typeface="Arial" panose="020B0604020202020204" pitchFamily="34" charset="0"/>
              <a:cs typeface="Arial" panose="020B0604020202020204" pitchFamily="34" charset="0"/>
            </a:endParaRPr>
          </a:p>
        </p:txBody>
      </p:sp>
      <p:sp>
        <p:nvSpPr>
          <p:cNvPr id="789511" name="Text Box 7"/>
          <p:cNvSpPr txBox="1">
            <a:spLocks noChangeArrowheads="1"/>
          </p:cNvSpPr>
          <p:nvPr/>
        </p:nvSpPr>
        <p:spPr bwMode="auto">
          <a:xfrm>
            <a:off x="5305425" y="3611736"/>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البركة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2" name="Text Box 8"/>
          <p:cNvSpPr txBox="1">
            <a:spLocks noChangeArrowheads="1"/>
          </p:cNvSpPr>
          <p:nvPr/>
        </p:nvSpPr>
        <p:spPr bwMode="auto">
          <a:xfrm>
            <a:off x="3722688" y="3624436"/>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النسل</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3" name="Text Box 9"/>
          <p:cNvSpPr txBox="1">
            <a:spLocks noChangeArrowheads="1"/>
          </p:cNvSpPr>
          <p:nvPr/>
        </p:nvSpPr>
        <p:spPr bwMode="auto">
          <a:xfrm>
            <a:off x="1498600" y="3613324"/>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الأرض</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7" name="Text Box 13"/>
          <p:cNvSpPr txBox="1">
            <a:spLocks noChangeArrowheads="1"/>
          </p:cNvSpPr>
          <p:nvPr/>
        </p:nvSpPr>
        <p:spPr bwMode="auto">
          <a:xfrm>
            <a:off x="2555875" y="1832149"/>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p>
        </p:txBody>
      </p:sp>
      <p:sp>
        <p:nvSpPr>
          <p:cNvPr id="789518" name="Rectangle 14"/>
          <p:cNvSpPr>
            <a:spLocks noChangeArrowheads="1"/>
          </p:cNvSpPr>
          <p:nvPr/>
        </p:nvSpPr>
        <p:spPr bwMode="auto">
          <a:xfrm>
            <a:off x="3249613" y="1278111"/>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الدعوة</a:t>
            </a: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4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9" name="Line 15"/>
          <p:cNvSpPr>
            <a:spLocks noChangeShapeType="1"/>
          </p:cNvSpPr>
          <p:nvPr/>
        </p:nvSpPr>
        <p:spPr bwMode="auto">
          <a:xfrm flipH="1">
            <a:off x="2300288" y="2422699"/>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20" name="Line 16"/>
          <p:cNvSpPr>
            <a:spLocks noChangeShapeType="1"/>
          </p:cNvSpPr>
          <p:nvPr/>
        </p:nvSpPr>
        <p:spPr bwMode="auto">
          <a:xfrm flipH="1">
            <a:off x="4538663" y="2405236"/>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21" name="Line 17"/>
          <p:cNvSpPr>
            <a:spLocks noChangeShapeType="1"/>
          </p:cNvSpPr>
          <p:nvPr/>
        </p:nvSpPr>
        <p:spPr bwMode="auto">
          <a:xfrm>
            <a:off x="4524375" y="2419524"/>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22" name="Text Box 18"/>
          <p:cNvSpPr txBox="1">
            <a:spLocks noChangeArrowheads="1"/>
          </p:cNvSpPr>
          <p:nvPr/>
        </p:nvSpPr>
        <p:spPr bwMode="auto">
          <a:xfrm>
            <a:off x="4464055" y="5294486"/>
            <a:ext cx="45720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غير مشروط</a:t>
            </a:r>
            <a:endParaRPr kumimoji="0" lang="en-US"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23" name="Text Box 19"/>
          <p:cNvSpPr txBox="1">
            <a:spLocks noChangeArrowheads="1"/>
          </p:cNvSpPr>
          <p:nvPr/>
        </p:nvSpPr>
        <p:spPr bwMode="auto">
          <a:xfrm>
            <a:off x="3090868" y="4722986"/>
            <a:ext cx="28194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أبدي</a:t>
            </a:r>
            <a:endParaRPr kumimoji="0" lang="en-US"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24" name="Rectangle 20"/>
          <p:cNvSpPr>
            <a:spLocks noChangeArrowheads="1"/>
          </p:cNvSpPr>
          <p:nvPr/>
        </p:nvSpPr>
        <p:spPr bwMode="auto">
          <a:xfrm>
            <a:off x="1800615" y="4158832"/>
            <a:ext cx="1034259" cy="646331"/>
          </a:xfrm>
          <a:prstGeom prst="rect">
            <a:avLst/>
          </a:prstGeom>
          <a:noFill/>
          <a:ln w="12700">
            <a:noFill/>
            <a:miter lim="800000"/>
            <a:headEnd/>
            <a:tailEnd/>
          </a:ln>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حرفي</a:t>
            </a:r>
            <a:endParaRPr kumimoji="0" lang="en-US" sz="3600"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9953" name="Text Box 21"/>
          <p:cNvSpPr txBox="1">
            <a:spLocks noChangeArrowheads="1"/>
          </p:cNvSpPr>
          <p:nvPr/>
        </p:nvSpPr>
        <p:spPr bwMode="auto">
          <a:xfrm>
            <a:off x="8617442" y="6399972"/>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789526" name="Rectangle 22"/>
          <p:cNvSpPr>
            <a:spLocks noChangeArrowheads="1"/>
          </p:cNvSpPr>
          <p:nvPr/>
        </p:nvSpPr>
        <p:spPr bwMode="auto">
          <a:xfrm>
            <a:off x="8098485" y="6477888"/>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17</a:t>
            </a:r>
          </a:p>
        </p:txBody>
      </p:sp>
      <p:grpSp>
        <p:nvGrpSpPr>
          <p:cNvPr id="39955" name="Group 24"/>
          <p:cNvGrpSpPr>
            <a:grpSpLocks/>
          </p:cNvGrpSpPr>
          <p:nvPr/>
        </p:nvGrpSpPr>
        <p:grpSpPr bwMode="auto">
          <a:xfrm>
            <a:off x="8021642" y="3386311"/>
            <a:ext cx="1074738" cy="1231900"/>
            <a:chOff x="5053" y="2162"/>
            <a:chExt cx="677"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9964" name="Rectangle 32"/>
            <p:cNvSpPr>
              <a:spLocks noChangeArrowheads="1"/>
            </p:cNvSpPr>
            <p:nvPr/>
          </p:nvSpPr>
          <p:spPr bwMode="auto">
            <a:xfrm>
              <a:off x="5157" y="2414"/>
              <a:ext cx="57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أرضز نسل. 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9965" name="Rectangle 33"/>
            <p:cNvSpPr>
              <a:spLocks noChangeArrowheads="1"/>
            </p:cNvSpPr>
            <p:nvPr/>
          </p:nvSpPr>
          <p:spPr bwMode="auto">
            <a:xfrm>
              <a:off x="5150" y="2302"/>
              <a:ext cx="2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9966" name="Rectangle 34"/>
            <p:cNvSpPr>
              <a:spLocks noChangeArrowheads="1"/>
            </p:cNvSpPr>
            <p:nvPr/>
          </p:nvSpPr>
          <p:spPr bwMode="auto">
            <a:xfrm>
              <a:off x="5053" y="2162"/>
              <a:ext cx="2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89542" name="Text Box 38"/>
          <p:cNvSpPr txBox="1">
            <a:spLocks noChangeArrowheads="1"/>
          </p:cNvSpPr>
          <p:nvPr/>
        </p:nvSpPr>
        <p:spPr bwMode="auto">
          <a:xfrm>
            <a:off x="0" y="2444924"/>
            <a:ext cx="9144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8F1E"/>
                </a:solidFill>
                <a:effectLst/>
                <a:uLnTx/>
                <a:uFillTx/>
                <a:latin typeface="Arial" panose="020B0604020202020204" pitchFamily="34" charset="0"/>
                <a:ea typeface="Accordance" panose="00000400000000000000" pitchFamily="2" charset="-78"/>
                <a:cs typeface="Arial" panose="020B0604020202020204" pitchFamily="34" charset="0"/>
              </a:rPr>
              <a:t>ثلاث ميزات جوهرية</a:t>
            </a:r>
            <a:endParaRPr kumimoji="0" lang="en-US" sz="3600" b="1" u="none" strike="noStrike" kern="1200" cap="none" spc="0" normalizeH="0" baseline="0" noProof="0" dirty="0">
              <a:ln>
                <a:noFill/>
              </a:ln>
              <a:solidFill>
                <a:srgbClr val="FF8F1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35" name="Picture 16">
            <a:extLst>
              <a:ext uri="{FF2B5EF4-FFF2-40B4-BE49-F238E27FC236}">
                <a16:creationId xmlns:a16="http://schemas.microsoft.com/office/drawing/2014/main" id="{7024E8EB-C652-E4E5-ADED-1F56C3C8ACEF}"/>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5692" y="2447506"/>
            <a:ext cx="4103683" cy="129440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446213" y="824518"/>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3" name="Rectangle 7"/>
          <p:cNvSpPr>
            <a:spLocks noChangeArrowheads="1"/>
          </p:cNvSpPr>
          <p:nvPr/>
        </p:nvSpPr>
        <p:spPr bwMode="auto">
          <a:xfrm>
            <a:off x="4630738" y="2649538"/>
            <a:ext cx="15208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20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5" name="Rectangle 9"/>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الخليج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9" name="Rectangle 13"/>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1" name="Rectangle 15"/>
          <p:cNvSpPr>
            <a:spLocks noChangeArrowheads="1"/>
          </p:cNvSpPr>
          <p:nvPr/>
        </p:nvSpPr>
        <p:spPr bwMode="auto">
          <a:xfrm>
            <a:off x="2020888" y="9921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16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5" name="Rectangle 19"/>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6" name="Rectangle 20"/>
          <p:cNvSpPr>
            <a:spLocks noChangeArrowheads="1"/>
          </p:cNvSpPr>
          <p:nvPr/>
        </p:nvSpPr>
        <p:spPr bwMode="auto">
          <a:xfrm>
            <a:off x="2613025" y="3613150"/>
            <a:ext cx="1730375" cy="2590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1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1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1" name="Rectangle 25"/>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3" name="Rectangle 27"/>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5" name="Rectangle 29"/>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نينوى</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8" name="Rectangle 32"/>
          <p:cNvSpPr>
            <a:spLocks noChangeArrowheads="1"/>
          </p:cNvSpPr>
          <p:nvPr/>
        </p:nvSpPr>
        <p:spPr bwMode="auto">
          <a:xfrm>
            <a:off x="3056112" y="2568575"/>
            <a:ext cx="45685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كنعان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0" name="Rectangle 34"/>
          <p:cNvSpPr>
            <a:spLocks noChangeArrowheads="1"/>
          </p:cNvSpPr>
          <p:nvPr/>
        </p:nvSpPr>
        <p:spPr bwMode="auto">
          <a:xfrm>
            <a:off x="2596657"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3" name="Rectangle 37"/>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5" name="Rectangle 39"/>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7" name="Rectangle 41"/>
          <p:cNvSpPr>
            <a:spLocks noChangeArrowheads="1"/>
          </p:cNvSpPr>
          <p:nvPr/>
        </p:nvSpPr>
        <p:spPr bwMode="auto">
          <a:xfrm>
            <a:off x="1783829" y="4081463"/>
            <a:ext cx="436016"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8" name="Rectangle 42"/>
          <p:cNvSpPr>
            <a:spLocks noChangeArrowheads="1"/>
          </p:cNvSpPr>
          <p:nvPr/>
        </p:nvSpPr>
        <p:spPr bwMode="auto">
          <a:xfrm>
            <a:off x="3790380" y="3078163"/>
            <a:ext cx="610743"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نيبو</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تت: ١١ : ٣١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3726" y="4681538"/>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36" name="WordArt 60"/>
          <p:cNvSpPr>
            <a:spLocks noChangeArrowheads="1" noChangeShapeType="1" noTextEdit="1"/>
          </p:cNvSpPr>
          <p:nvPr/>
        </p:nvSpPr>
        <p:spPr bwMode="auto">
          <a:xfrm>
            <a:off x="492125" y="457200"/>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300" normalizeH="0" baseline="0" noProof="0" dirty="0">
              <a:ln>
                <a:noFill/>
              </a:ln>
              <a:solidFill>
                <a:srgbClr val="FFFF00"/>
              </a:solidFill>
              <a:effectLst>
                <a:glow rad="177800">
                  <a:srgbClr val="1A0004">
                    <a:alpha val="99000"/>
                  </a:srgbClr>
                </a:glow>
              </a:effectLst>
              <a:uLnTx/>
              <a:uFillTx/>
              <a:latin typeface="Comic Sans MS" pitchFamily="66" charset="0"/>
              <a:ea typeface="MS PGothic" pitchFamily="34" charset="-128"/>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2041" name="Rectangle 84"/>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2042" name="Rectangle 85"/>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03870" name="Rectangle 9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18</a:t>
            </a:r>
          </a:p>
        </p:txBody>
      </p:sp>
      <p:sp>
        <p:nvSpPr>
          <p:cNvPr id="42048" name="Text Box 95"/>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50" name="Text Box 109"/>
          <p:cNvSpPr txBox="1">
            <a:spLocks noChangeArrowheads="1"/>
          </p:cNvSpPr>
          <p:nvPr/>
        </p:nvSpPr>
        <p:spPr bwMode="auto">
          <a:xfrm>
            <a:off x="8614267" y="6458536"/>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42051" name="Rectangle 110"/>
          <p:cNvSpPr>
            <a:spLocks noChangeArrowheads="1"/>
          </p:cNvSpPr>
          <p:nvPr/>
        </p:nvSpPr>
        <p:spPr bwMode="auto">
          <a:xfrm>
            <a:off x="8186738" y="3832225"/>
            <a:ext cx="9281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3">
            <a:extLst>
              <a:ext uri="{FF2B5EF4-FFF2-40B4-BE49-F238E27FC236}">
                <a16:creationId xmlns:a16="http://schemas.microsoft.com/office/drawing/2014/main" id="{2C591724-AB0F-4CB0-87CE-99D525F14F0C}"/>
              </a:ext>
            </a:extLst>
          </p:cNvPr>
          <p:cNvSpPr/>
          <p:nvPr/>
        </p:nvSpPr>
        <p:spPr bwMode="auto">
          <a:xfrm>
            <a:off x="4295144" y="2447613"/>
            <a:ext cx="2770820" cy="1035362"/>
          </a:xfrm>
          <a:prstGeom prst="rect">
            <a:avLst/>
          </a:prstGeom>
          <a:noFill/>
          <a:ln w="9525" cap="flat" cmpd="sng" algn="ctr">
            <a:no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D26CF817-34D0-430B-8AB3-F221E9F0E163}"/>
              </a:ext>
            </a:extLst>
          </p:cNvPr>
          <p:cNvSpPr/>
          <p:nvPr/>
        </p:nvSpPr>
        <p:spPr bwMode="auto">
          <a:xfrm rot="-1080000">
            <a:off x="2583210" y="2977023"/>
            <a:ext cx="4221162" cy="3020322"/>
          </a:xfrm>
          <a:prstGeom prst="rect">
            <a:avLst/>
          </a:prstGeom>
          <a:noFill/>
          <a:ln w="9525" cap="flat" cmpd="sng" algn="ctr">
            <a:no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هم تركوا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في إيمان</a:t>
            </a:r>
            <a:endParaRPr kumimoji="0" lang="en-US" sz="9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474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8"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0"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الخليج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4"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0"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1"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5"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6"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8" name="Rectangle 28"/>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0"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نينوي</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5" name="Rectangle 35"/>
          <p:cNvSpPr>
            <a:spLocks noChangeArrowheads="1"/>
          </p:cNvSpPr>
          <p:nvPr/>
        </p:nvSpPr>
        <p:spPr bwMode="auto">
          <a:xfrm>
            <a:off x="2596656"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8" name="Rectangle 38"/>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0" name="Rectangle 40"/>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2"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03" name="Rectangle 43"/>
          <p:cNvSpPr>
            <a:spLocks noChangeArrowheads="1"/>
          </p:cNvSpPr>
          <p:nvPr/>
        </p:nvSpPr>
        <p:spPr bwMode="auto">
          <a:xfrm>
            <a:off x="3790381" y="3078163"/>
            <a:ext cx="610743"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نيبو</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١١:-٣١-٣٢</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4086" name="Rectangle 72"/>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4087" name="Rectangle 7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153306" y="2358581"/>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19</a:t>
            </a:r>
          </a:p>
        </p:txBody>
      </p:sp>
      <p:sp>
        <p:nvSpPr>
          <p:cNvPr id="44094" name="Text Box 87"/>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مدينة بابل العظيمة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4096" name="Rectangle 89"/>
          <p:cNvSpPr>
            <a:spLocks noChangeArrowheads="1"/>
          </p:cNvSpPr>
          <p:nvPr/>
        </p:nvSpPr>
        <p:spPr bwMode="auto">
          <a:xfrm>
            <a:off x="8186738" y="3832225"/>
            <a:ext cx="9281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157367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0"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2"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الخليج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6"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2"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33"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7"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38"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0" name="Rectangle 28"/>
          <p:cNvSpPr>
            <a:spLocks noChangeArrowheads="1"/>
          </p:cNvSpPr>
          <p:nvPr/>
        </p:nvSpPr>
        <p:spPr bwMode="auto">
          <a:xfrm>
            <a:off x="5413375" y="1676400"/>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2" name="Rectangle 30"/>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نينوى</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7" name="Rectangle 35"/>
          <p:cNvSpPr>
            <a:spLocks noChangeArrowheads="1"/>
          </p:cNvSpPr>
          <p:nvPr/>
        </p:nvSpPr>
        <p:spPr bwMode="auto">
          <a:xfrm>
            <a:off x="2596656"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50" name="Rectangle 38"/>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52" name="Rectangle 40"/>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54"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5" name="Rectangle 43"/>
          <p:cNvSpPr>
            <a:spLocks noChangeArrowheads="1"/>
          </p:cNvSpPr>
          <p:nvPr/>
        </p:nvSpPr>
        <p:spPr bwMode="auto">
          <a:xfrm>
            <a:off x="3790381" y="3078163"/>
            <a:ext cx="610743"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نيبو</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65" name="Rectangle 53"/>
          <p:cNvSpPr>
            <a:spLocks noChangeArrowheads="1"/>
          </p:cNvSpPr>
          <p:nvPr/>
        </p:nvSpPr>
        <p:spPr bwMode="auto">
          <a:xfrm>
            <a:off x="3056112" y="2568575"/>
            <a:ext cx="45685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كنعان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66" name="Text Box 54"/>
          <p:cNvSpPr txBox="1">
            <a:spLocks noChangeArrowheads="1"/>
          </p:cNvSpPr>
          <p:nvPr/>
        </p:nvSpPr>
        <p:spPr bwMode="auto">
          <a:xfrm>
            <a:off x="6248400" y="2044700"/>
            <a:ext cx="26924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توفي الأب تارح العجوز في حاران.</a:t>
            </a:r>
            <a:endParaRPr kumimoji="0" lang="en-US" sz="28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8183" name="Text Box 71"/>
          <p:cNvSpPr txBox="1">
            <a:spLocks noChangeArrowheads="1"/>
          </p:cNvSpPr>
          <p:nvPr/>
        </p:nvSpPr>
        <p:spPr bwMode="auto">
          <a:xfrm>
            <a:off x="1706563" y="0"/>
            <a:ext cx="145891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11: ٣١- ٣٢</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6136" name="Rectangle 80"/>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6137" name="Rectangle 81"/>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91"/>
          <p:cNvGrpSpPr>
            <a:grpSpLocks/>
          </p:cNvGrpSpPr>
          <p:nvPr/>
        </p:nvGrpSpPr>
        <p:grpSpPr bwMode="auto">
          <a:xfrm>
            <a:off x="855986" y="1931988"/>
            <a:ext cx="4167188" cy="4343400"/>
            <a:chOff x="676" y="1232"/>
            <a:chExt cx="2625" cy="273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676" y="3156"/>
              <a:ext cx="2625" cy="73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1A0004">
                        <a:alpha val="98000"/>
                      </a:srgbClr>
                    </a:glow>
                  </a:effectLst>
                  <a:uLnTx/>
                  <a:uFillTx/>
                  <a:latin typeface="Arial" panose="020B0604020202020204" pitchFamily="34" charset="0"/>
                  <a:ea typeface="Accordance" panose="00000400000000000000" pitchFamily="2" charset="-78"/>
                  <a:cs typeface="Arial" panose="020B0604020202020204" pitchFamily="34" charset="0"/>
                </a:rPr>
                <a:t>مدينة حاران "خلية النحل"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1A0004">
                        <a:alpha val="98000"/>
                      </a:srgbClr>
                    </a:glow>
                  </a:effectLst>
                  <a:uLnTx/>
                  <a:uFillTx/>
                  <a:latin typeface="Arial" panose="020B0604020202020204" pitchFamily="34" charset="0"/>
                  <a:ea typeface="Accordance" panose="00000400000000000000" pitchFamily="2" charset="-78"/>
                  <a:cs typeface="Arial" panose="020B0604020202020204" pitchFamily="34" charset="0"/>
                </a:rPr>
                <a:t>(تركيا) اليوم</a:t>
              </a:r>
            </a:p>
          </p:txBody>
        </p:sp>
      </p:grpSp>
      <p:sp>
        <p:nvSpPr>
          <p:cNvPr id="218204" name="Rectangle 9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20</a:t>
            </a:r>
          </a:p>
        </p:txBody>
      </p:sp>
      <p:sp>
        <p:nvSpPr>
          <p:cNvPr id="46144" name="Text Box 94"/>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46145" name="Text Box 95"/>
          <p:cNvSpPr txBox="1">
            <a:spLocks noChangeArrowheads="1"/>
          </p:cNvSpPr>
          <p:nvPr/>
        </p:nvSpPr>
        <p:spPr bwMode="auto">
          <a:xfrm>
            <a:off x="8620617" y="6453773"/>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6147" name="Rectangle 96"/>
          <p:cNvSpPr>
            <a:spLocks noChangeArrowheads="1"/>
          </p:cNvSpPr>
          <p:nvPr/>
        </p:nvSpPr>
        <p:spPr bwMode="auto">
          <a:xfrm>
            <a:off x="8001259" y="3848510"/>
            <a:ext cx="1083629"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38617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2"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4"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الخليجج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8"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19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4"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5"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0"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2" name="Rectangle 28"/>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4" name="Rectangle 30"/>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7" name="Rectangle 33"/>
          <p:cNvSpPr>
            <a:spLocks noChangeArrowheads="1"/>
          </p:cNvSpPr>
          <p:nvPr/>
        </p:nvSpPr>
        <p:spPr bwMode="auto">
          <a:xfrm>
            <a:off x="3015995" y="2568575"/>
            <a:ext cx="545020"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كنعان</a:t>
            </a:r>
            <a:endParaRPr kumimoji="0" lang="en-US" sz="16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9" name="Rectangle 35"/>
          <p:cNvSpPr>
            <a:spLocks noChangeArrowheads="1"/>
          </p:cNvSpPr>
          <p:nvPr/>
        </p:nvSpPr>
        <p:spPr bwMode="auto">
          <a:xfrm>
            <a:off x="2596655"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2" name="Rectangle 38"/>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4" name="Rectangle 40"/>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6"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7"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١٢: ٥</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186" name="Rectangle 76"/>
          <p:cNvSpPr>
            <a:spLocks noChangeArrowheads="1"/>
          </p:cNvSpPr>
          <p:nvPr/>
        </p:nvSpPr>
        <p:spPr bwMode="auto">
          <a:xfrm>
            <a:off x="8184441"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8187" name="Rectangle 77"/>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21270" name="Rectangle 8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a:t>
            </a:r>
          </a:p>
        </p:txBody>
      </p:sp>
      <p:sp>
        <p:nvSpPr>
          <p:cNvPr id="48193" name="Text Box 87"/>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48194" name="Rectangle 88"/>
          <p:cNvSpPr>
            <a:spLocks noChangeArrowheads="1"/>
          </p:cNvSpPr>
          <p:nvPr/>
        </p:nvSpPr>
        <p:spPr bwMode="auto">
          <a:xfrm>
            <a:off x="7829550" y="3832224"/>
            <a:ext cx="140744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32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5781" name="Text Box 5"/>
          <p:cNvSpPr txBox="1">
            <a:spLocks noChangeArrowheads="1"/>
          </p:cNvSpPr>
          <p:nvPr/>
        </p:nvSpPr>
        <p:spPr bwMode="auto">
          <a:xfrm>
            <a:off x="1501775" y="938213"/>
            <a:ext cx="7010400" cy="3539430"/>
          </a:xfrm>
          <a:prstGeom prst="rect">
            <a:avLst/>
          </a:prstGeom>
          <a:noFill/>
          <a:ln w="762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عندما دخل إبراهيم الأرض ...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كان يبلغ من العمر          ٧٥  عامًا بالفعل ...</a:t>
            </a:r>
            <a:endParaRPr kumimoji="0" lang="en-US"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تبلغ زوجته سارة ٦٥ عامًا.</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ومع ذلك ... وُعد بالأطفال</a:t>
            </a:r>
            <a:endParaRPr kumimoji="0" lang="en-US" sz="3200" b="1" i="0" u="none" strike="noStrike" kern="1200" cap="none" spc="0" normalizeH="0" baseline="0" noProof="0" dirty="0">
              <a:ln>
                <a:noFill/>
              </a:ln>
              <a:solidFill>
                <a:srgbClr val="000066"/>
              </a:solidFill>
              <a:effectLst>
                <a:glow rad="165100">
                  <a:srgbClr val="1A0004"/>
                </a:glow>
              </a:effectLst>
              <a:uLnTx/>
              <a:uFillTx/>
              <a:latin typeface="Arial" panose="020B0604020202020204" pitchFamily="34" charset="0"/>
              <a:cs typeface="Arial" panose="020B0604020202020204" pitchFamily="34" charset="0"/>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188" name="Rectangle 17"/>
          <p:cNvSpPr>
            <a:spLocks noChangeArrowheads="1"/>
          </p:cNvSpPr>
          <p:nvPr/>
        </p:nvSpPr>
        <p:spPr bwMode="auto">
          <a:xfrm>
            <a:off x="8004176" y="3824287"/>
            <a:ext cx="1315886" cy="251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0189" name="Rectangle 18"/>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0190" name="Rectangle 19"/>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5796" name="Line 20"/>
          <p:cNvSpPr>
            <a:spLocks noChangeShapeType="1"/>
          </p:cNvSpPr>
          <p:nvPr/>
        </p:nvSpPr>
        <p:spPr bwMode="auto">
          <a:xfrm flipV="1">
            <a:off x="7985125" y="3824287"/>
            <a:ext cx="952500" cy="4921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0195" name="Text Box 26"/>
          <p:cNvSpPr txBox="1">
            <a:spLocks noChangeArrowheads="1"/>
          </p:cNvSpPr>
          <p:nvPr/>
        </p:nvSpPr>
        <p:spPr bwMode="auto">
          <a:xfrm>
            <a:off x="8619139" y="6475512"/>
            <a:ext cx="3353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15804"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22</a:t>
            </a:r>
          </a:p>
        </p:txBody>
      </p:sp>
      <p:sp>
        <p:nvSpPr>
          <p:cNvPr id="50197" name="Text Box 29"/>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5807" name="Rectangle 31"/>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9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3" end="3"/>
                                            </p:txEl>
                                          </p:spTgt>
                                        </p:tgtEl>
                                        <p:attrNameLst>
                                          <p:attrName>style.visibility</p:attrName>
                                        </p:attrNameLst>
                                      </p:cBhvr>
                                      <p:to>
                                        <p:strVal val="visible"/>
                                      </p:to>
                                    </p:set>
                                    <p:animEffect transition="in" filter="box(out)">
                                      <p:cBhvr>
                                        <p:cTn id="7" dur="500"/>
                                        <p:tgtEl>
                                          <p:spTgt spid="71578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4" end="4"/>
                                            </p:txEl>
                                          </p:spTgt>
                                        </p:tgtEl>
                                        <p:attrNameLst>
                                          <p:attrName>style.visibility</p:attrName>
                                        </p:attrNameLst>
                                      </p:cBhvr>
                                      <p:to>
                                        <p:strVal val="visible"/>
                                      </p:to>
                                    </p:set>
                                    <p:animEffect transition="in" filter="box(out)">
                                      <p:cBhvr>
                                        <p:cTn id="12" dur="500"/>
                                        <p:tgtEl>
                                          <p:spTgt spid="71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522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a:noFill/>
          </a:ln>
          <a:extLst>
            <a:ext uri="{91240B29-F687-4f45-9708-019B960494DF}">
              <a14:hiddenLine xmlns:a14="http://schemas.microsoft.com/office/drawing/2010/main" xmlns=""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794501" cy="2308324"/>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تكوين: ١٥: ٦</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يحسب الله </a:t>
            </a:r>
            <a:r>
              <a:rPr kumimoji="0" lang="ar-JO" sz="3600" b="1" u="none" strike="noStrike" kern="1200" cap="none" spc="0" normalizeH="0" baseline="0" noProof="0" dirty="0">
                <a:ln>
                  <a:noFill/>
                </a:ln>
                <a:solidFill>
                  <a:srgbClr val="FFFF00"/>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الإيمان</a:t>
            </a:r>
            <a:r>
              <a:rPr kumimoji="0" lang="ar-JO" sz="36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كبر لإبراهيم!</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62D6AC"/>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مجرد إيمان بسيط!</a:t>
            </a:r>
            <a:endParaRPr kumimoji="0" lang="en-US" sz="3600" b="1" u="none" strike="noStrike" kern="1200" cap="none" spc="0" normalizeH="0" baseline="0" noProof="0" dirty="0">
              <a:ln>
                <a:noFill/>
              </a:ln>
              <a:solidFill>
                <a:srgbClr val="62D6AC"/>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2229" name="Text Box 26"/>
          <p:cNvSpPr txBox="1">
            <a:spLocks noChangeArrowheads="1"/>
          </p:cNvSpPr>
          <p:nvPr/>
        </p:nvSpPr>
        <p:spPr bwMode="auto">
          <a:xfrm>
            <a:off x="8617442" y="6445836"/>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١٥: ٦</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29"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2240" name="Rectangle 16"/>
          <p:cNvSpPr>
            <a:spLocks noChangeArrowheads="1"/>
          </p:cNvSpPr>
          <p:nvPr/>
        </p:nvSpPr>
        <p:spPr bwMode="auto">
          <a:xfrm>
            <a:off x="7983538" y="3832225"/>
            <a:ext cx="1336523"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241" name="Rectangle 17"/>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242"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2246"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6832" name="Text Box 32"/>
          <p:cNvSpPr txBox="1">
            <a:spLocks noChangeArrowheads="1"/>
          </p:cNvSpPr>
          <p:nvPr/>
        </p:nvSpPr>
        <p:spPr bwMode="auto">
          <a:xfrm>
            <a:off x="1584326" y="723086"/>
            <a:ext cx="6981825" cy="122084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400" b="1" u="none" strike="noStrike" kern="1200" cap="none" spc="0" normalizeH="0" baseline="-25000" noProof="0" dirty="0">
                <a:ln>
                  <a:noFill/>
                </a:ln>
                <a:solidFill>
                  <a:srgbClr val="114FFB"/>
                </a:solidFill>
                <a:effectLst/>
                <a:uLnTx/>
                <a:uFillTx/>
                <a:latin typeface="Arial" panose="020B0604020202020204" pitchFamily="34" charset="0"/>
                <a:ea typeface="Accordance" panose="00000400000000000000" pitchFamily="2" charset="-78"/>
                <a:cs typeface="Arial" panose="020B0604020202020204" pitchFamily="34" charset="0"/>
              </a:rPr>
              <a:t>يؤمن إبراهيم بوعد الله:</a:t>
            </a:r>
          </a:p>
          <a:p>
            <a:pPr marL="0" marR="0" lvl="0" indent="0" algn="r" defTabSz="914400" rtl="1" eaLnBrk="0" fontAlgn="base" latinLnBrk="0" hangingPunct="0">
              <a:lnSpc>
                <a:spcPct val="100000"/>
              </a:lnSpc>
              <a:spcBef>
                <a:spcPct val="50000"/>
              </a:spcBef>
              <a:spcAft>
                <a:spcPct val="0"/>
              </a:spcAft>
              <a:buClrTx/>
              <a:buSzTx/>
              <a:buFontTx/>
              <a:buNone/>
              <a:tabLst/>
              <a:defRPr/>
            </a:pPr>
            <a:endParaRPr kumimoji="0" lang="ar-JO" sz="4400" b="1" u="none" strike="noStrike" kern="1200" cap="none" spc="0" normalizeH="0" baseline="-25000" noProof="0" dirty="0">
              <a:ln>
                <a:noFill/>
              </a:ln>
              <a:solidFill>
                <a:srgbClr val="114FF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33" name="Text Box 33"/>
          <p:cNvSpPr txBox="1">
            <a:spLocks noChangeArrowheads="1"/>
          </p:cNvSpPr>
          <p:nvPr/>
        </p:nvSpPr>
        <p:spPr bwMode="auto">
          <a:xfrm>
            <a:off x="3984444" y="1433513"/>
            <a:ext cx="4446770" cy="543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25000" noProof="0" dirty="0">
                <a:ln>
                  <a:noFill/>
                </a:ln>
                <a:solidFill>
                  <a:srgbClr val="790015"/>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والبركة </a:t>
            </a:r>
            <a:r>
              <a:rPr kumimoji="0" lang="ar-JO" sz="4400" b="1" u="none" strike="noStrike" kern="1200" cap="none" spc="0" normalizeH="0" baseline="-25000" noProof="0" dirty="0">
                <a:ln>
                  <a:noFill/>
                </a:ln>
                <a:solidFill>
                  <a:srgbClr val="0070C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4400" b="1" u="none" strike="noStrike" kern="1200" cap="none" spc="0" normalizeH="0" baseline="-25000" noProof="0" dirty="0">
              <a:ln>
                <a:noFill/>
              </a:ln>
              <a:solidFill>
                <a:srgbClr val="0070C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38" name="Rectangle 38"/>
          <p:cNvSpPr>
            <a:spLocks noChangeArrowheads="1"/>
          </p:cNvSpPr>
          <p:nvPr/>
        </p:nvSpPr>
        <p:spPr bwMode="auto">
          <a:xfrm>
            <a:off x="496888" y="-38100"/>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70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16833"/>
                                        </p:tgtEl>
                                        <p:attrNameLst>
                                          <p:attrName>style.visibility</p:attrName>
                                        </p:attrNameLst>
                                      </p:cBhvr>
                                      <p:to>
                                        <p:strVal val="visible"/>
                                      </p:to>
                                    </p:set>
                                    <p:anim calcmode="lin" valueType="num">
                                      <p:cBhvr>
                                        <p:cTn id="7" dur="500" fill="hold"/>
                                        <p:tgtEl>
                                          <p:spTgt spid="716833"/>
                                        </p:tgtEl>
                                        <p:attrNameLst>
                                          <p:attrName>ppt_w</p:attrName>
                                        </p:attrNameLst>
                                      </p:cBhvr>
                                      <p:tavLst>
                                        <p:tav tm="0">
                                          <p:val>
                                            <p:strVal val="2/3*#ppt_w"/>
                                          </p:val>
                                        </p:tav>
                                        <p:tav tm="100000">
                                          <p:val>
                                            <p:strVal val="#ppt_w"/>
                                          </p:val>
                                        </p:tav>
                                      </p:tavLst>
                                    </p:anim>
                                    <p:anim calcmode="lin" valueType="num">
                                      <p:cBhvr>
                                        <p:cTn id="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16807">
                                            <p:txEl>
                                              <p:pRg st="0" end="0"/>
                                            </p:txEl>
                                          </p:spTgt>
                                        </p:tgtEl>
                                        <p:attrNameLst>
                                          <p:attrName>style.visibility</p:attrName>
                                        </p:attrNameLst>
                                      </p:cBhvr>
                                      <p:to>
                                        <p:strVal val="visible"/>
                                      </p:to>
                                    </p:set>
                                    <p:anim calcmode="lin" valueType="num">
                                      <p:cBhvr>
                                        <p:cTn id="13" dur="1000" fill="hold"/>
                                        <p:tgtEl>
                                          <p:spTgt spid="716807">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68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68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16807">
                                            <p:txEl>
                                              <p:pRg st="1" end="1"/>
                                            </p:txEl>
                                          </p:spTgt>
                                        </p:tgtEl>
                                        <p:attrNameLst>
                                          <p:attrName>style.visibility</p:attrName>
                                        </p:attrNameLst>
                                      </p:cBhvr>
                                      <p:to>
                                        <p:strVal val="visible"/>
                                      </p:to>
                                    </p:set>
                                    <p:anim calcmode="lin" valueType="num">
                                      <p:cBhvr>
                                        <p:cTn id="20" dur="1000" fill="hold"/>
                                        <p:tgtEl>
                                          <p:spTgt spid="716807">
                                            <p:txEl>
                                              <p:pRg st="1" end="1"/>
                                            </p:txEl>
                                          </p:spTgt>
                                        </p:tgtEl>
                                        <p:attrNameLst>
                                          <p:attrName>ppt_w</p:attrName>
                                        </p:attrNameLst>
                                      </p:cBhvr>
                                      <p:tavLst>
                                        <p:tav tm="0">
                                          <p:val>
                                            <p:strVal val="#ppt_w*0.70"/>
                                          </p:val>
                                        </p:tav>
                                        <p:tav tm="100000">
                                          <p:val>
                                            <p:strVal val="#ppt_w"/>
                                          </p:val>
                                        </p:tav>
                                      </p:tavLst>
                                    </p:anim>
                                    <p:anim calcmode="lin" valueType="num">
                                      <p:cBhvr>
                                        <p:cTn id="21" dur="1000" fill="hold"/>
                                        <p:tgtEl>
                                          <p:spTgt spid="716807">
                                            <p:txEl>
                                              <p:pRg st="1" end="1"/>
                                            </p:txEl>
                                          </p:spTgt>
                                        </p:tgtEl>
                                        <p:attrNameLst>
                                          <p:attrName>ppt_h</p:attrName>
                                        </p:attrNameLst>
                                      </p:cBhvr>
                                      <p:tavLst>
                                        <p:tav tm="0">
                                          <p:val>
                                            <p:strVal val="#ppt_h"/>
                                          </p:val>
                                        </p:tav>
                                        <p:tav tm="100000">
                                          <p:val>
                                            <p:strVal val="#ppt_h"/>
                                          </p:val>
                                        </p:tav>
                                      </p:tavLst>
                                    </p:anim>
                                    <p:animEffect transition="in" filter="fade">
                                      <p:cBhvr>
                                        <p:cTn id="22" dur="1000"/>
                                        <p:tgtEl>
                                          <p:spTgt spid="71680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16807">
                                            <p:txEl>
                                              <p:pRg st="2" end="2"/>
                                            </p:txEl>
                                          </p:spTgt>
                                        </p:tgtEl>
                                        <p:attrNameLst>
                                          <p:attrName>style.visibility</p:attrName>
                                        </p:attrNameLst>
                                      </p:cBhvr>
                                      <p:to>
                                        <p:strVal val="visible"/>
                                      </p:to>
                                    </p:set>
                                    <p:anim calcmode="lin" valueType="num">
                                      <p:cBhvr>
                                        <p:cTn id="27" dur="1000" fill="hold"/>
                                        <p:tgtEl>
                                          <p:spTgt spid="716807">
                                            <p:txEl>
                                              <p:pRg st="2" end="2"/>
                                            </p:txEl>
                                          </p:spTgt>
                                        </p:tgtEl>
                                        <p:attrNameLst>
                                          <p:attrName>ppt_w</p:attrName>
                                        </p:attrNameLst>
                                      </p:cBhvr>
                                      <p:tavLst>
                                        <p:tav tm="0">
                                          <p:val>
                                            <p:strVal val="#ppt_w*0.70"/>
                                          </p:val>
                                        </p:tav>
                                        <p:tav tm="100000">
                                          <p:val>
                                            <p:strVal val="#ppt_w"/>
                                          </p:val>
                                        </p:tav>
                                      </p:tavLst>
                                    </p:anim>
                                    <p:anim calcmode="lin" valueType="num">
                                      <p:cBhvr>
                                        <p:cTn id="28" dur="1000" fill="hold"/>
                                        <p:tgtEl>
                                          <p:spTgt spid="716807">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P spid="71683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١٦: ١- ٤</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27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4275" name="Text Box 26"/>
          <p:cNvSpPr txBox="1">
            <a:spLocks noChangeArrowheads="1"/>
          </p:cNvSpPr>
          <p:nvPr/>
        </p:nvSpPr>
        <p:spPr bwMode="auto">
          <a:xfrm>
            <a:off x="8617442" y="6449011"/>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a:t>
            </a:r>
          </a:p>
        </p:txBody>
      </p:sp>
      <p:sp>
        <p:nvSpPr>
          <p:cNvPr id="717852"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a:t>
            </a:r>
          </a:p>
        </p:txBody>
      </p:sp>
      <p:sp>
        <p:nvSpPr>
          <p:cNvPr id="54277" name="Text Box 30"/>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17832" name="Text Box 8"/>
          <p:cNvSpPr txBox="1">
            <a:spLocks noChangeArrowheads="1"/>
          </p:cNvSpPr>
          <p:nvPr/>
        </p:nvSpPr>
        <p:spPr bwMode="auto">
          <a:xfrm>
            <a:off x="1676400" y="1400175"/>
            <a:ext cx="6497638" cy="35394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8FFF8"/>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يؤمن إبراهيم بالله</a:t>
            </a:r>
            <a:endParaRPr kumimoji="0" lang="en-US" sz="3200" b="1" i="0" u="none" strike="noStrike" kern="1200" cap="none" spc="0" normalizeH="0" baseline="0" noProof="0" dirty="0">
              <a:ln>
                <a:noFill/>
              </a:ln>
              <a:solidFill>
                <a:srgbClr val="68FFF8"/>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ومع ذلك: نفد صبر إبراهيم وسارة.</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"إبراهيم .. اذهب إلى هاجر!"</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(خادمة سارة)</a:t>
            </a:r>
            <a:endParaRPr kumimoji="0" lang="en-US"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4288" name="Rectangle 16"/>
          <p:cNvSpPr>
            <a:spLocks noChangeArrowheads="1"/>
          </p:cNvSpPr>
          <p:nvPr/>
        </p:nvSpPr>
        <p:spPr bwMode="auto">
          <a:xfrm>
            <a:off x="8051800" y="3832224"/>
            <a:ext cx="121696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النسل. البركة</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289" name="Rectangle 17"/>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290"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59" name="Rectangle 35"/>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95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ea typeface="+mn-ea"/>
              <a:cs typeface="+mn-cs"/>
            </a:endParaRPr>
          </a:p>
        </p:txBody>
      </p:sp>
      <p:sp>
        <p:nvSpPr>
          <p:cNvPr id="5124" name="Rectangle 4"/>
          <p:cNvSpPr>
            <a:spLocks noGrp="1" noRot="1" noChangeArrowheads="1"/>
          </p:cNvSpPr>
          <p:nvPr>
            <p:ph type="title" idx="4294967295"/>
          </p:nvPr>
        </p:nvSpPr>
        <p:spPr>
          <a:xfrm>
            <a:off x="457200" y="274638"/>
            <a:ext cx="4343400" cy="563562"/>
          </a:xfrm>
          <a:solidFill>
            <a:srgbClr val="800080"/>
          </a:solidFill>
          <a:ln>
            <a:solidFill>
              <a:schemeClr val="bg2"/>
            </a:solidFill>
          </a:ln>
        </p:spPr>
        <p:txBody>
          <a:bodyPr/>
          <a:lstStyle/>
          <a:p>
            <a:pPr eaLnBrk="1" hangingPunct="1">
              <a:defRPr/>
            </a:pPr>
            <a:r>
              <a:rPr lang="ar-JO" sz="4000" dirty="0">
                <a:latin typeface="Garamond" charset="0"/>
              </a:rPr>
              <a:t>العالم اليوم</a:t>
            </a:r>
            <a:endParaRPr lang="en-US" sz="4000" dirty="0">
              <a:latin typeface="Garamond"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١٦: ١١- ١٢؛ ١٧: ٢٠: ٢١</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6323"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255454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63500">
                    <a:srgbClr val="1A0004">
                      <a:alpha val="70000"/>
                    </a:srgbClr>
                  </a:glow>
                </a:effectLst>
                <a:uLnTx/>
                <a:uFillTx/>
                <a:latin typeface="Arial" panose="020B0604020202020204" pitchFamily="34" charset="0"/>
                <a:ea typeface="Accordance" panose="00000400000000000000" pitchFamily="2" charset="-78"/>
                <a:cs typeface="Arial" panose="020B0604020202020204" pitchFamily="34" charset="0"/>
              </a:rPr>
              <a:t>بمرور الوقت ... ينجِب إبراهيم ولداً من خلال هاجر.</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63500">
                    <a:srgbClr val="1A0004">
                      <a:alpha val="70000"/>
                    </a:srgbClr>
                  </a:glow>
                </a:effectLst>
                <a:uLnTx/>
                <a:uFillTx/>
                <a:latin typeface="Arial" panose="020B0604020202020204" pitchFamily="34" charset="0"/>
                <a:ea typeface="Accordance" panose="00000400000000000000" pitchFamily="2" charset="-78"/>
                <a:cs typeface="Arial" panose="020B0604020202020204" pitchFamily="34" charset="0"/>
              </a:rPr>
              <a:t>اسمه: إسماعيل.</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63500">
                    <a:srgbClr val="1A0004">
                      <a:alpha val="70000"/>
                    </a:srgbClr>
                  </a:glow>
                </a:effectLst>
                <a:uLnTx/>
                <a:uFillTx/>
                <a:latin typeface="Arial" panose="020B0604020202020204" pitchFamily="34" charset="0"/>
                <a:ea typeface="Accordance" panose="00000400000000000000" pitchFamily="2" charset="-78"/>
                <a:cs typeface="Arial" panose="020B0604020202020204" pitchFamily="34" charset="0"/>
              </a:rPr>
              <a:t>(إسماعيل ليس ابن الوعد).</a:t>
            </a: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8877"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6336" name="Rectangle 17"/>
          <p:cNvSpPr>
            <a:spLocks noChangeArrowheads="1"/>
          </p:cNvSpPr>
          <p:nvPr/>
        </p:nvSpPr>
        <p:spPr bwMode="auto">
          <a:xfrm>
            <a:off x="8186738" y="3832225"/>
            <a:ext cx="812722"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337"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6341" name="Rectangle 25"/>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342"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82" name="Rectangle 34"/>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6345" name="Text Box 36"/>
          <p:cNvSpPr txBox="1">
            <a:spLocks noChangeArrowheads="1"/>
          </p:cNvSpPr>
          <p:nvPr/>
        </p:nvSpPr>
        <p:spPr bwMode="auto">
          <a:xfrm>
            <a:off x="8617442" y="6449011"/>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Tree>
    <p:extLst>
      <p:ext uri="{BB962C8B-B14F-4D97-AF65-F5344CB8AC3E}">
        <p14:creationId xmlns:p14="http://schemas.microsoft.com/office/powerpoint/2010/main" val="1161855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18880"/>
                                        </p:tgtEl>
                                        <p:attrNameLst>
                                          <p:attrName>style.visibility</p:attrName>
                                        </p:attrNameLst>
                                      </p:cBhvr>
                                      <p:to>
                                        <p:strVal val="visible"/>
                                      </p:to>
                                    </p:set>
                                    <p:animEffect transition="in" filter="wipe(left)">
                                      <p:cBhvr>
                                        <p:cTn id="16"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 ١٩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837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0" name="Text Box 8"/>
          <p:cNvSpPr txBox="1">
            <a:spLocks noChangeArrowheads="1"/>
          </p:cNvSpPr>
          <p:nvPr/>
        </p:nvSpPr>
        <p:spPr bwMode="auto">
          <a:xfrm>
            <a:off x="2082800" y="1379538"/>
            <a:ext cx="5740400" cy="329320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الآن ... إبراهيم يبلغ من العمر ٨٥ عامًا ... سارة تبلغ من العمر ٧٥ عامًا.</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بعد ١٥ سنة أخرى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وُلد الإبن لإبراهيم فعلاً من خلال سارة.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B0F0"/>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الاسم: "إسحق"</a:t>
            </a:r>
            <a:endParaRPr kumimoji="0" lang="en-US" sz="3200" b="1" i="0" u="none" strike="noStrike" kern="1200" cap="none" spc="0" normalizeH="0" baseline="0" noProof="0" dirty="0">
              <a:ln>
                <a:noFill/>
              </a:ln>
              <a:solidFill>
                <a:srgbClr val="00B0F0"/>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19901"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8384" name="Rectangle 17"/>
          <p:cNvSpPr>
            <a:spLocks noChangeArrowheads="1"/>
          </p:cNvSpPr>
          <p:nvPr/>
        </p:nvSpPr>
        <p:spPr bwMode="auto">
          <a:xfrm>
            <a:off x="8186738" y="3832225"/>
            <a:ext cx="812722"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385" name="Rectangle 18"/>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386" name="Rectangle 19"/>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8390"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9906" name="Rectangle 34"/>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8392" name="Text Box 37"/>
          <p:cNvSpPr txBox="1">
            <a:spLocks noChangeArrowheads="1"/>
          </p:cNvSpPr>
          <p:nvPr/>
        </p:nvSpPr>
        <p:spPr bwMode="auto">
          <a:xfrm>
            <a:off x="8617442" y="6449011"/>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٤ </a:t>
            </a:r>
          </a:p>
        </p:txBody>
      </p:sp>
    </p:spTree>
    <p:extLst>
      <p:ext uri="{BB962C8B-B14F-4D97-AF65-F5344CB8AC3E}">
        <p14:creationId xmlns:p14="http://schemas.microsoft.com/office/powerpoint/2010/main" val="412074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 ٢١</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20925"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a:t>
            </a:r>
          </a:p>
        </p:txBody>
      </p:sp>
      <p:sp>
        <p:nvSpPr>
          <p:cNvPr id="60422"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05" name="Text Box 9"/>
          <p:cNvSpPr txBox="1">
            <a:spLocks noChangeArrowheads="1"/>
          </p:cNvSpPr>
          <p:nvPr/>
        </p:nvSpPr>
        <p:spPr bwMode="auto">
          <a:xfrm>
            <a:off x="2130425" y="1065213"/>
            <a:ext cx="5740400" cy="11906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إسحق هو بالفعل الإبن الذي طال انتظاره ...</a:t>
            </a:r>
            <a:endParaRPr kumimoji="0" lang="en-US" sz="3600" b="1" u="none" strike="noStrike" kern="1200" cap="none" spc="0" normalizeH="0" baseline="0" noProof="0" dirty="0">
              <a:ln>
                <a:noFill/>
              </a:ln>
              <a:solidFill>
                <a:srgbClr val="1A0004"/>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0930" name="Text Box 34"/>
          <p:cNvSpPr txBox="1">
            <a:spLocks noChangeArrowheads="1"/>
          </p:cNvSpPr>
          <p:nvPr/>
        </p:nvSpPr>
        <p:spPr bwMode="auto">
          <a:xfrm>
            <a:off x="1920875" y="2555875"/>
            <a:ext cx="3603625" cy="1077218"/>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من خلاله سينتقل وعد الله لإبراهيم ...</a:t>
            </a: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0" name="AutoShape 14"/>
          <p:cNvSpPr>
            <a:spLocks noChangeArrowheads="1"/>
          </p:cNvSpPr>
          <p:nvPr/>
        </p:nvSpPr>
        <p:spPr bwMode="auto">
          <a:xfrm>
            <a:off x="8072438" y="3482975"/>
            <a:ext cx="574675"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0435" name="Rectangle 18"/>
          <p:cNvSpPr>
            <a:spLocks noChangeArrowheads="1"/>
          </p:cNvSpPr>
          <p:nvPr/>
        </p:nvSpPr>
        <p:spPr bwMode="auto">
          <a:xfrm>
            <a:off x="8186738" y="3832225"/>
            <a:ext cx="812722"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436" name="Rectangle 19"/>
          <p:cNvSpPr>
            <a:spLocks noChangeArrowheads="1"/>
          </p:cNvSpPr>
          <p:nvPr/>
        </p:nvSpPr>
        <p:spPr bwMode="auto">
          <a:xfrm>
            <a:off x="8175625" y="3654425"/>
            <a:ext cx="41998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437" name="Rectangle 20"/>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32" name="Text Box 36"/>
          <p:cNvSpPr txBox="1">
            <a:spLocks noChangeArrowheads="1"/>
          </p:cNvSpPr>
          <p:nvPr/>
        </p:nvSpPr>
        <p:spPr bwMode="auto">
          <a:xfrm>
            <a:off x="2365375" y="4810125"/>
            <a:ext cx="5481638" cy="646331"/>
          </a:xfrm>
          <a:prstGeom prst="rect">
            <a:avLst/>
          </a:prstGeom>
          <a:noFill/>
          <a:ln w="9525">
            <a:noFill/>
            <a:miter lim="800000"/>
            <a:headEnd/>
            <a:tailEnd/>
          </a:ln>
          <a:effectLst/>
        </p:spPr>
        <p:txBody>
          <a:bodyPr>
            <a:spAutoFit/>
            <a:flatTx/>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من خلال نسل عائلة إسحق!</a:t>
            </a:r>
          </a:p>
        </p:txBody>
      </p:sp>
      <p:sp>
        <p:nvSpPr>
          <p:cNvPr id="720934" name="Rectangle 38"/>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0443" name="Text Box 41"/>
          <p:cNvSpPr txBox="1">
            <a:spLocks noChangeArrowheads="1"/>
          </p:cNvSpPr>
          <p:nvPr/>
        </p:nvSpPr>
        <p:spPr bwMode="auto">
          <a:xfrm>
            <a:off x="8617442" y="6452186"/>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Tree>
    <p:extLst>
      <p:ext uri="{BB962C8B-B14F-4D97-AF65-F5344CB8AC3E}">
        <p14:creationId xmlns:p14="http://schemas.microsoft.com/office/powerpoint/2010/main" val="197636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70" name="Rectangle 7"/>
          <p:cNvSpPr>
            <a:spLocks noChangeArrowheads="1"/>
          </p:cNvSpPr>
          <p:nvPr/>
        </p:nvSpPr>
        <p:spPr bwMode="auto">
          <a:xfrm>
            <a:off x="3084513" y="938213"/>
            <a:ext cx="87523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إبراهيم</a:t>
            </a:r>
            <a:endParaRPr kumimoji="0" lang="en-US" sz="24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31"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endParaRPr kumimoji="0" lang="en-US" sz="1800" b="1"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474" name="Rectangle 12"/>
          <p:cNvSpPr>
            <a:spLocks noChangeArrowheads="1"/>
          </p:cNvSpPr>
          <p:nvPr/>
        </p:nvSpPr>
        <p:spPr bwMode="auto">
          <a:xfrm>
            <a:off x="3709988" y="1603375"/>
            <a:ext cx="94897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475" name="Rectangle 13"/>
          <p:cNvSpPr>
            <a:spLocks noChangeArrowheads="1"/>
          </p:cNvSpPr>
          <p:nvPr/>
        </p:nvSpPr>
        <p:spPr bwMode="auto">
          <a:xfrm>
            <a:off x="2943526" y="2060575"/>
            <a:ext cx="301240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34" name="Rectangle 14"/>
          <p:cNvSpPr>
            <a:spLocks noChangeArrowheads="1"/>
          </p:cNvSpPr>
          <p:nvPr/>
        </p:nvSpPr>
        <p:spPr bwMode="auto">
          <a:xfrm>
            <a:off x="4157663" y="2473325"/>
            <a:ext cx="191879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١  - ١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2478" name="Group 17"/>
          <p:cNvGrpSpPr>
            <a:grpSpLocks/>
          </p:cNvGrpSpPr>
          <p:nvPr/>
        </p:nvGrpSpPr>
        <p:grpSpPr bwMode="auto">
          <a:xfrm>
            <a:off x="823913" y="2378075"/>
            <a:ext cx="1249363" cy="1458913"/>
            <a:chOff x="519" y="1498"/>
            <a:chExt cx="787" cy="919"/>
          </a:xfrm>
        </p:grpSpPr>
        <p:sp>
          <p:nvSpPr>
            <p:cNvPr id="721938" name="Rectangle 18"/>
            <p:cNvSpPr>
              <a:spLocks noChangeArrowheads="1"/>
            </p:cNvSpPr>
            <p:nvPr/>
          </p:nvSpPr>
          <p:spPr bwMode="auto">
            <a:xfrm>
              <a:off x="519" y="1546"/>
              <a:ext cx="616"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721939" name="Rectangle 19"/>
            <p:cNvSpPr>
              <a:spLocks noChangeArrowheads="1"/>
            </p:cNvSpPr>
            <p:nvPr/>
          </p:nvSpPr>
          <p:spPr bwMode="auto">
            <a:xfrm>
              <a:off x="874" y="1498"/>
              <a:ext cx="432"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1800" b="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إسحق</a:t>
            </a:r>
            <a:r>
              <a:rPr kumimoji="0" lang="en-US"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و</a:t>
            </a:r>
            <a:r>
              <a:rPr kumimoji="0" lang="en-US"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إسماعيل</a:t>
            </a:r>
            <a:endParaRPr kumimoji="0" lang="en-US"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93" name="Rectangle 40"/>
          <p:cNvSpPr>
            <a:spLocks noChangeArrowheads="1"/>
          </p:cNvSpPr>
          <p:nvPr/>
        </p:nvSpPr>
        <p:spPr bwMode="auto">
          <a:xfrm>
            <a:off x="8004176" y="3832225"/>
            <a:ext cx="133832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4" name="Rectangle 41"/>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5" name="Rectangle 4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6" name="Rectangle 43"/>
          <p:cNvSpPr>
            <a:spLocks noChangeArrowheads="1"/>
          </p:cNvSpPr>
          <p:nvPr/>
        </p:nvSpPr>
        <p:spPr bwMode="auto">
          <a:xfrm>
            <a:off x="8051800" y="4024312"/>
            <a:ext cx="1220455" cy="253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21972" name="Rectangle 5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28</a:t>
            </a:r>
          </a:p>
        </p:txBody>
      </p:sp>
      <p:sp>
        <p:nvSpPr>
          <p:cNvPr id="62502" name="Text Box 53"/>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21986" name="Rectangle 66"/>
          <p:cNvSpPr>
            <a:spLocks noChangeArrowheads="1"/>
          </p:cNvSpPr>
          <p:nvPr/>
        </p:nvSpPr>
        <p:spPr bwMode="auto">
          <a:xfrm>
            <a:off x="6273559" y="1547813"/>
            <a:ext cx="888063" cy="64376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ق. م</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87" name="Rectangle 67"/>
          <p:cNvSpPr>
            <a:spLocks noChangeArrowheads="1"/>
          </p:cNvSpPr>
          <p:nvPr/>
        </p:nvSpPr>
        <p:spPr bwMode="auto">
          <a:xfrm>
            <a:off x="5983288" y="2384425"/>
            <a:ext cx="2316660"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90" name="Rectangle 70"/>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22" name="Rectangle 11"/>
          <p:cNvSpPr>
            <a:spLocks noChangeArrowheads="1"/>
          </p:cNvSpPr>
          <p:nvPr/>
        </p:nvSpPr>
        <p:spPr bwMode="auto">
          <a:xfrm>
            <a:off x="3703638" y="1597025"/>
            <a:ext cx="188032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The CALL</a:t>
            </a:r>
          </a:p>
        </p:txBody>
      </p:sp>
      <p:sp>
        <p:nvSpPr>
          <p:cNvPr id="64523" name="Rectangle 12"/>
          <p:cNvSpPr>
            <a:spLocks noChangeArrowheads="1"/>
          </p:cNvSpPr>
          <p:nvPr/>
        </p:nvSpPr>
        <p:spPr bwMode="auto">
          <a:xfrm>
            <a:off x="3890963" y="2054225"/>
            <a:ext cx="153240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L - S - B</a:t>
            </a:r>
          </a:p>
        </p:txBody>
      </p:sp>
      <p:sp>
        <p:nvSpPr>
          <p:cNvPr id="64524" name="Rectangle 13"/>
          <p:cNvSpPr>
            <a:spLocks noChangeArrowheads="1"/>
          </p:cNvSpPr>
          <p:nvPr/>
        </p:nvSpPr>
        <p:spPr bwMode="auto">
          <a:xfrm>
            <a:off x="4151313" y="2466975"/>
            <a:ext cx="144621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  - ١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4" name="Rectangle 16"/>
          <p:cNvSpPr>
            <a:spLocks noChangeArrowheads="1"/>
          </p:cNvSpPr>
          <p:nvPr/>
        </p:nvSpPr>
        <p:spPr bwMode="auto">
          <a:xfrm>
            <a:off x="823913" y="2454275"/>
            <a:ext cx="977831"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        </a:t>
            </a:r>
          </a:p>
        </p:txBody>
      </p:sp>
      <p:sp>
        <p:nvSpPr>
          <p:cNvPr id="790545" name="Rectangle 17"/>
          <p:cNvSpPr>
            <a:spLocks noChangeArrowheads="1"/>
          </p:cNvSpPr>
          <p:nvPr/>
        </p:nvSpPr>
        <p:spPr bwMode="auto">
          <a:xfrm>
            <a:off x="1245489" y="2378075"/>
            <a:ext cx="96500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6000" b="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31" name="Rectangle 23"/>
          <p:cNvSpPr>
            <a:spLocks noChangeArrowheads="1"/>
          </p:cNvSpPr>
          <p:nvPr/>
        </p:nvSpPr>
        <p:spPr bwMode="auto">
          <a:xfrm>
            <a:off x="3078163" y="931863"/>
            <a:ext cx="872033"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0" name="Rectangle 32"/>
              <p:cNvSpPr>
                <a:spLocks noChangeArrowheads="1"/>
              </p:cNvSpPr>
              <p:nvPr/>
            </p:nvSpPr>
            <p:spPr bwMode="auto">
              <a:xfrm>
                <a:off x="2494" y="3093"/>
                <a:ext cx="262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الشعب اليهودي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5" name="Rectangle 37"/>
              <p:cNvSpPr>
                <a:spLocks noChangeArrowheads="1"/>
              </p:cNvSpPr>
              <p:nvPr/>
            </p:nvSpPr>
            <p:spPr bwMode="auto">
              <a:xfrm>
                <a:off x="2667" y="3093"/>
                <a:ext cx="273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الشعوب العربية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إسماعيل</a:t>
                </a: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90567" name="Oval 39"/>
          <p:cNvSpPr>
            <a:spLocks noChangeArrowheads="1"/>
          </p:cNvSpPr>
          <p:nvPr/>
        </p:nvSpPr>
        <p:spPr bwMode="auto">
          <a:xfrm>
            <a:off x="5994400" y="5327650"/>
            <a:ext cx="239871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8" name="Oval 40"/>
          <p:cNvSpPr>
            <a:spLocks noChangeArrowheads="1"/>
          </p:cNvSpPr>
          <p:nvPr/>
        </p:nvSpPr>
        <p:spPr bwMode="auto">
          <a:xfrm>
            <a:off x="2123728" y="5341938"/>
            <a:ext cx="259432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4537" name="Group 41"/>
          <p:cNvGrpSpPr>
            <a:grpSpLocks/>
          </p:cNvGrpSpPr>
          <p:nvPr/>
        </p:nvGrpSpPr>
        <p:grpSpPr bwMode="auto">
          <a:xfrm>
            <a:off x="6224589" y="1514476"/>
            <a:ext cx="2316163" cy="1392238"/>
            <a:chOff x="3953" y="970"/>
            <a:chExt cx="1459" cy="877"/>
          </a:xfrm>
        </p:grpSpPr>
        <p:sp>
          <p:nvSpPr>
            <p:cNvPr id="790570" name="Rectangle 42"/>
            <p:cNvSpPr>
              <a:spLocks noChangeArrowheads="1"/>
            </p:cNvSpPr>
            <p:nvPr/>
          </p:nvSpPr>
          <p:spPr bwMode="auto">
            <a:xfrm>
              <a:off x="3975" y="970"/>
              <a:ext cx="45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ب.م</a:t>
              </a:r>
              <a:endParaRPr kumimoji="0" lang="en-US" sz="28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71" name="Rectangle 43"/>
            <p:cNvSpPr>
              <a:spLocks noChangeArrowheads="1"/>
            </p:cNvSpPr>
            <p:nvPr/>
          </p:nvSpPr>
          <p:spPr bwMode="auto">
            <a:xfrm>
              <a:off x="3953" y="1440"/>
              <a:ext cx="1459"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45" name="Rectangle 51"/>
          <p:cNvSpPr>
            <a:spLocks noChangeArrowheads="1"/>
          </p:cNvSpPr>
          <p:nvPr/>
        </p:nvSpPr>
        <p:spPr bwMode="auto">
          <a:xfrm>
            <a:off x="8186738" y="3832225"/>
            <a:ext cx="812722"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6" name="Rectangle 52"/>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7" name="Rectangle 5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8" name="Rectangle 54"/>
          <p:cNvSpPr>
            <a:spLocks noChangeArrowheads="1"/>
          </p:cNvSpPr>
          <p:nvPr/>
        </p:nvSpPr>
        <p:spPr bwMode="auto">
          <a:xfrm>
            <a:off x="8321675" y="4033838"/>
            <a:ext cx="657230"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إسحق</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90587" name="Rectangle 59"/>
          <p:cNvSpPr>
            <a:spLocks noChangeArrowheads="1"/>
          </p:cNvSpPr>
          <p:nvPr/>
        </p:nvSpPr>
        <p:spPr bwMode="auto">
          <a:xfrm>
            <a:off x="8082610" y="6528515"/>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
        <p:nvSpPr>
          <p:cNvPr id="64554" name="Text Box 60"/>
          <p:cNvSpPr txBox="1">
            <a:spLocks noChangeArrowheads="1"/>
          </p:cNvSpPr>
          <p:nvPr/>
        </p:nvSpPr>
        <p:spPr bwMode="auto">
          <a:xfrm>
            <a:off x="6935596" y="6222818"/>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0604" name="Rectangle 76"/>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4560" name="Text Box 78"/>
          <p:cNvSpPr txBox="1">
            <a:spLocks noChangeArrowheads="1"/>
          </p:cNvSpPr>
          <p:nvPr/>
        </p:nvSpPr>
        <p:spPr bwMode="auto">
          <a:xfrm>
            <a:off x="8617442" y="6449011"/>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p>
        </p:txBody>
      </p:sp>
      <p:sp>
        <p:nvSpPr>
          <p:cNvPr id="66570" name="Rectangle 11"/>
          <p:cNvSpPr>
            <a:spLocks noChangeArrowheads="1"/>
          </p:cNvSpPr>
          <p:nvPr/>
        </p:nvSpPr>
        <p:spPr bwMode="auto">
          <a:xfrm>
            <a:off x="3703638" y="1597025"/>
            <a:ext cx="188032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The CALL</a:t>
            </a:r>
          </a:p>
        </p:txBody>
      </p:sp>
      <p:sp>
        <p:nvSpPr>
          <p:cNvPr id="66571" name="Rectangle 12"/>
          <p:cNvSpPr>
            <a:spLocks noChangeArrowheads="1"/>
          </p:cNvSpPr>
          <p:nvPr/>
        </p:nvSpPr>
        <p:spPr bwMode="auto">
          <a:xfrm>
            <a:off x="3890963" y="2054225"/>
            <a:ext cx="153240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L - S - B</a:t>
            </a:r>
          </a:p>
        </p:txBody>
      </p:sp>
      <p:sp>
        <p:nvSpPr>
          <p:cNvPr id="66572" name="Rectangle 13"/>
          <p:cNvSpPr>
            <a:spLocks noChangeArrowheads="1"/>
          </p:cNvSpPr>
          <p:nvPr/>
        </p:nvSpPr>
        <p:spPr bwMode="auto">
          <a:xfrm>
            <a:off x="4151313" y="2466975"/>
            <a:ext cx="1481174"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  - ١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68" name="Rectangle 16"/>
          <p:cNvSpPr>
            <a:spLocks noChangeArrowheads="1"/>
          </p:cNvSpPr>
          <p:nvPr/>
        </p:nvSpPr>
        <p:spPr bwMode="auto">
          <a:xfrm>
            <a:off x="823913" y="2454275"/>
            <a:ext cx="977831"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        </a:t>
            </a:r>
          </a:p>
        </p:txBody>
      </p:sp>
      <p:sp>
        <p:nvSpPr>
          <p:cNvPr id="791569" name="Rectangle 17"/>
          <p:cNvSpPr>
            <a:spLocks noChangeArrowheads="1"/>
          </p:cNvSpPr>
          <p:nvPr/>
        </p:nvSpPr>
        <p:spPr bwMode="auto">
          <a:xfrm>
            <a:off x="1245490" y="2378075"/>
            <a:ext cx="96500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6000" b="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79" name="Rectangle 23"/>
          <p:cNvSpPr>
            <a:spLocks noChangeArrowheads="1"/>
          </p:cNvSpPr>
          <p:nvPr/>
        </p:nvSpPr>
        <p:spPr bwMode="auto">
          <a:xfrm>
            <a:off x="3078163" y="931863"/>
            <a:ext cx="872033"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82" name="Rectangle 30"/>
              <p:cNvSpPr>
                <a:spLocks noChangeArrowheads="1"/>
              </p:cNvSpPr>
              <p:nvPr/>
            </p:nvSpPr>
            <p:spPr bwMode="auto">
              <a:xfrm>
                <a:off x="2452" y="3093"/>
                <a:ext cx="262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الشعب اليهودي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87" name="Rectangle 35"/>
              <p:cNvSpPr>
                <a:spLocks noChangeArrowheads="1"/>
              </p:cNvSpPr>
              <p:nvPr/>
            </p:nvSpPr>
            <p:spPr bwMode="auto">
              <a:xfrm>
                <a:off x="2669" y="3093"/>
                <a:ext cx="273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شعوب عربية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إسماعيل</a:t>
                </a: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66584" name="Group 39"/>
          <p:cNvGrpSpPr>
            <a:grpSpLocks/>
          </p:cNvGrpSpPr>
          <p:nvPr/>
        </p:nvGrpSpPr>
        <p:grpSpPr bwMode="auto">
          <a:xfrm>
            <a:off x="6224588" y="1514476"/>
            <a:ext cx="2316163" cy="1392238"/>
            <a:chOff x="3953" y="970"/>
            <a:chExt cx="1459" cy="877"/>
          </a:xfrm>
        </p:grpSpPr>
        <p:sp>
          <p:nvSpPr>
            <p:cNvPr id="791592" name="Rectangle 40"/>
            <p:cNvSpPr>
              <a:spLocks noChangeArrowheads="1"/>
            </p:cNvSpPr>
            <p:nvPr/>
          </p:nvSpPr>
          <p:spPr bwMode="auto">
            <a:xfrm>
              <a:off x="3975" y="970"/>
              <a:ext cx="531"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 م</a:t>
              </a:r>
              <a:endParaRPr kumimoji="0" lang="en-US" sz="28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93" name="Rectangle 41"/>
            <p:cNvSpPr>
              <a:spLocks noChangeArrowheads="1"/>
            </p:cNvSpPr>
            <p:nvPr/>
          </p:nvSpPr>
          <p:spPr bwMode="auto">
            <a:xfrm>
              <a:off x="3953" y="1440"/>
              <a:ext cx="1459"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92" name="Rectangle 49"/>
          <p:cNvSpPr>
            <a:spLocks noChangeArrowheads="1"/>
          </p:cNvSpPr>
          <p:nvPr/>
        </p:nvSpPr>
        <p:spPr bwMode="auto">
          <a:xfrm>
            <a:off x="8186738" y="3832225"/>
            <a:ext cx="812722"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3" name="Rectangle 50"/>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4" name="Rectangle 51"/>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5" name="Rectangle 52"/>
          <p:cNvSpPr>
            <a:spLocks noChangeArrowheads="1"/>
          </p:cNvSpPr>
          <p:nvPr/>
        </p:nvSpPr>
        <p:spPr bwMode="auto">
          <a:xfrm>
            <a:off x="8321675" y="4033838"/>
            <a:ext cx="657230"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إسحق</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605" name="Line 53"/>
          <p:cNvSpPr>
            <a:spLocks noChangeShapeType="1"/>
          </p:cNvSpPr>
          <p:nvPr/>
        </p:nvSpPr>
        <p:spPr bwMode="auto">
          <a:xfrm flipV="1">
            <a:off x="8090212"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91609" name="Rectangle 57"/>
          <p:cNvSpPr>
            <a:spLocks noChangeArrowheads="1"/>
          </p:cNvSpPr>
          <p:nvPr/>
        </p:nvSpPr>
        <p:spPr bwMode="auto">
          <a:xfrm>
            <a:off x="8090547" y="65301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a:t>
            </a:r>
          </a:p>
        </p:txBody>
      </p:sp>
      <p:sp>
        <p:nvSpPr>
          <p:cNvPr id="66601" name="Text Box 58"/>
          <p:cNvSpPr txBox="1">
            <a:spLocks noChangeArrowheads="1"/>
          </p:cNvSpPr>
          <p:nvPr/>
        </p:nvSpPr>
        <p:spPr bwMode="auto">
          <a:xfrm>
            <a:off x="6935596" y="6222818"/>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66602" name="Text Box 59"/>
          <p:cNvSpPr txBox="1">
            <a:spLocks noChangeArrowheads="1"/>
          </p:cNvSpPr>
          <p:nvPr/>
        </p:nvSpPr>
        <p:spPr bwMode="auto">
          <a:xfrm>
            <a:off x="8590641" y="6429346"/>
            <a:ext cx="3193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17" name="Oval 65"/>
          <p:cNvSpPr>
            <a:spLocks noChangeArrowheads="1"/>
          </p:cNvSpPr>
          <p:nvPr/>
        </p:nvSpPr>
        <p:spPr bwMode="auto">
          <a:xfrm>
            <a:off x="5994400" y="5327650"/>
            <a:ext cx="239871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18" name="Oval 66"/>
          <p:cNvSpPr>
            <a:spLocks noChangeArrowheads="1"/>
          </p:cNvSpPr>
          <p:nvPr/>
        </p:nvSpPr>
        <p:spPr bwMode="auto">
          <a:xfrm>
            <a:off x="2111311" y="5341938"/>
            <a:ext cx="2606739"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20" name="Rectangle 68"/>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175432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"فقال: «خذ ابنك وحيدك، الذي تحبه، اسحق، واذهب إلى أرض المريا وأصعده هناك محرقة على أحد الجبال الذي أقول لك"</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تك ٢٢: ٢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18" name="Rectangle 11"/>
          <p:cNvSpPr>
            <a:spLocks noChangeArrowheads="1"/>
          </p:cNvSpPr>
          <p:nvPr/>
        </p:nvSpPr>
        <p:spPr bwMode="auto">
          <a:xfrm>
            <a:off x="8186738" y="3832225"/>
            <a:ext cx="812722"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19"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20"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42423" name="Text Box 23"/>
          <p:cNvSpPr txBox="1">
            <a:spLocks noChangeArrowheads="1"/>
          </p:cNvSpPr>
          <p:nvPr/>
        </p:nvSpPr>
        <p:spPr bwMode="auto">
          <a:xfrm>
            <a:off x="628650" y="4298950"/>
            <a:ext cx="7883525" cy="70788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ملاحظة دراسة </a:t>
            </a:r>
            <a:r>
              <a:rPr kumimoji="0" lang="en-US"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 : </a:t>
            </a: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في النص العبري ، يتبع "إسحاق" جملة "الذي تحبه" ، من أجل زيادة التأثير: "ابنك ، ابنك الوحيد ، الذي تحبه - إسحق". كان إسحق "ابن الموعد" الوحيد.</a:t>
            </a:r>
            <a:endParaRPr kumimoji="0" lang="en-US"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أي ابن؟</a:t>
            </a:r>
            <a:endParaRPr kumimoji="0" lang="en-US"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27" name="Rectangle 25"/>
          <p:cNvSpPr>
            <a:spLocks noChangeArrowheads="1"/>
          </p:cNvSpPr>
          <p:nvPr/>
        </p:nvSpPr>
        <p:spPr bwMode="auto">
          <a:xfrm>
            <a:off x="8321675" y="4033838"/>
            <a:ext cx="605934" cy="18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6" name="Oval 26"/>
          <p:cNvSpPr>
            <a:spLocks noChangeArrowheads="1"/>
          </p:cNvSpPr>
          <p:nvPr/>
        </p:nvSpPr>
        <p:spPr bwMode="auto">
          <a:xfrm>
            <a:off x="3059832" y="1828801"/>
            <a:ext cx="936104" cy="49594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27" name="Oval 27"/>
          <p:cNvSpPr>
            <a:spLocks noChangeArrowheads="1"/>
          </p:cNvSpPr>
          <p:nvPr/>
        </p:nvSpPr>
        <p:spPr bwMode="auto">
          <a:xfrm>
            <a:off x="4139952" y="4268788"/>
            <a:ext cx="864096"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28" name="Oval 28"/>
          <p:cNvSpPr>
            <a:spLocks noChangeArrowheads="1"/>
          </p:cNvSpPr>
          <p:nvPr/>
        </p:nvSpPr>
        <p:spPr bwMode="auto">
          <a:xfrm>
            <a:off x="2754064" y="4213225"/>
            <a:ext cx="952500" cy="474663"/>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30" name="Rectangle 3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sp>
        <p:nvSpPr>
          <p:cNvPr id="68632"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42432" name="Text Box 32"/>
          <p:cNvSpPr txBox="1">
            <a:spLocks noChangeArrowheads="1"/>
          </p:cNvSpPr>
          <p:nvPr/>
        </p:nvSpPr>
        <p:spPr bwMode="auto">
          <a:xfrm>
            <a:off x="546100" y="5651500"/>
            <a:ext cx="7632700" cy="861774"/>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٢ أخ ٣: ١ يعرّف المؤلف هذا الموقع</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 بجبل الهيكل [يحدد موقع قبة الصخرة اليوم].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9" name="Oval 29"/>
          <p:cNvSpPr>
            <a:spLocks noChangeArrowheads="1"/>
          </p:cNvSpPr>
          <p:nvPr/>
        </p:nvSpPr>
        <p:spPr bwMode="auto">
          <a:xfrm>
            <a:off x="5130800" y="6062902"/>
            <a:ext cx="1631950" cy="55538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35" name="Text Box 33"/>
          <p:cNvSpPr txBox="1">
            <a:spLocks noChangeArrowheads="1"/>
          </p:cNvSpPr>
          <p:nvPr/>
        </p:nvSpPr>
        <p:spPr bwMode="auto">
          <a:xfrm>
            <a:off x="1792288" y="0"/>
            <a:ext cx="1993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٢٢: ٢؛ ٢ أخ ٣: ١</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35" name="Rectangle 35"/>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8637" name="Text Box 38"/>
          <p:cNvSpPr txBox="1">
            <a:spLocks noChangeArrowheads="1"/>
          </p:cNvSpPr>
          <p:nvPr/>
        </p:nvSpPr>
        <p:spPr bwMode="auto">
          <a:xfrm>
            <a:off x="8617442" y="6449011"/>
            <a:ext cx="3577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٤ </a:t>
            </a: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66" name="Rectangle 11"/>
          <p:cNvSpPr>
            <a:spLocks noChangeArrowheads="1"/>
          </p:cNvSpPr>
          <p:nvPr/>
        </p:nvSpPr>
        <p:spPr bwMode="auto">
          <a:xfrm>
            <a:off x="8186738" y="3832225"/>
            <a:ext cx="812722"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67"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68"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0673" name="Text Box 21"/>
          <p:cNvSpPr txBox="1">
            <a:spLocks noChangeArrowheads="1"/>
          </p:cNvSpPr>
          <p:nvPr/>
        </p:nvSpPr>
        <p:spPr bwMode="auto">
          <a:xfrm>
            <a:off x="8628664" y="6477100"/>
            <a:ext cx="3353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43447" name="Rectangle 23"/>
          <p:cNvSpPr>
            <a:spLocks noChangeArrowheads="1"/>
          </p:cNvSpPr>
          <p:nvPr/>
        </p:nvSpPr>
        <p:spPr bwMode="auto">
          <a:xfrm>
            <a:off x="1112838" y="2014538"/>
            <a:ext cx="6956425" cy="175432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وأما إسماعيل فقد سمعت لك فيه. ها أنا أباركه وأثمره وأكثره كثيرًا جدًا. اثني عشر رئيسًا يلد، وأجعله أُمّة كبيرة. </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75" name="Rectangle 25"/>
          <p:cNvSpPr>
            <a:spLocks noChangeArrowheads="1"/>
          </p:cNvSpPr>
          <p:nvPr/>
        </p:nvSpPr>
        <p:spPr bwMode="auto">
          <a:xfrm>
            <a:off x="8321675" y="4033838"/>
            <a:ext cx="605934" cy="18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0" name="Oval 26"/>
          <p:cNvSpPr>
            <a:spLocks noChangeArrowheads="1"/>
          </p:cNvSpPr>
          <p:nvPr/>
        </p:nvSpPr>
        <p:spPr bwMode="auto">
          <a:xfrm>
            <a:off x="5868144" y="2043113"/>
            <a:ext cx="1509049" cy="741362"/>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2" name="Group 29"/>
          <p:cNvGrpSpPr>
            <a:grpSpLocks/>
          </p:cNvGrpSpPr>
          <p:nvPr/>
        </p:nvGrpSpPr>
        <p:grpSpPr bwMode="auto">
          <a:xfrm>
            <a:off x="1130299" y="4073525"/>
            <a:ext cx="6943726" cy="2463801"/>
            <a:chOff x="693" y="2630"/>
            <a:chExt cx="4374" cy="1552"/>
          </a:xfrm>
        </p:grpSpPr>
        <p:sp>
          <p:nvSpPr>
            <p:cNvPr id="70685" name="Text Box 27"/>
            <p:cNvSpPr txBox="1">
              <a:spLocks noChangeArrowheads="1"/>
            </p:cNvSpPr>
            <p:nvPr/>
          </p:nvSpPr>
          <p:spPr bwMode="auto">
            <a:xfrm>
              <a:off x="1560" y="2630"/>
              <a:ext cx="350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ولكن عهدي أقيمه مع إسحق </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86" name="Text Box 28"/>
            <p:cNvSpPr txBox="1">
              <a:spLocks noChangeArrowheads="1"/>
            </p:cNvSpPr>
            <p:nvPr/>
          </p:nvSpPr>
          <p:spPr bwMode="auto">
            <a:xfrm>
              <a:off x="693" y="2902"/>
              <a:ext cx="344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الذي تلده لك سارة في هذا الوقت في السنة الآتية.</a:t>
              </a:r>
            </a:p>
            <a:p>
              <a:pPr marL="0" marR="0" lvl="0" indent="0" algn="r" defTabSz="457200" rtl="1" eaLnBrk="1" fontAlgn="auto" latinLnBrk="0" hangingPunct="1">
                <a:lnSpc>
                  <a:spcPct val="107000"/>
                </a:lnSpc>
                <a:spcBef>
                  <a:spcPts val="0"/>
                </a:spcBef>
                <a:spcAft>
                  <a:spcPts val="800"/>
                </a:spcAft>
                <a:buClrTx/>
                <a:buSzTx/>
                <a:buFontTx/>
                <a:buNone/>
                <a:tabLst/>
                <a:defRPr/>
              </a:pPr>
              <a:r>
                <a:rPr kumimoji="0" lang="ar-JO" sz="2000" b="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تك ١٧: ٢٠- ٢١ (نسخة الملك جيمس الحديثة)</a:t>
              </a:r>
              <a:endParaRPr kumimoji="0" lang="en-US" sz="2000" b="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1"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أي ابن؟</a:t>
            </a:r>
            <a:endParaRPr kumimoji="0" lang="en-US"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5" name="Rectangle 3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32</a:t>
            </a:r>
          </a:p>
        </p:txBody>
      </p:sp>
      <p:sp>
        <p:nvSpPr>
          <p:cNvPr id="70680" name="Text Box 32"/>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 ٢٠- ٢١</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9" name="Rectangle 35"/>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81" name="Rectangle 3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33</a:t>
            </a:r>
          </a:p>
        </p:txBody>
      </p:sp>
      <p:sp>
        <p:nvSpPr>
          <p:cNvPr id="72710" name="Text Box 34"/>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2711" name="Text Box 39"/>
          <p:cNvSpPr txBox="1">
            <a:spLocks noChangeArrowheads="1"/>
          </p:cNvSpPr>
          <p:nvPr/>
        </p:nvSpPr>
        <p:spPr bwMode="auto">
          <a:xfrm>
            <a:off x="8628664" y="6464400"/>
            <a:ext cx="3353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قارن بين عطايا </a:t>
            </a:r>
            <a:r>
              <a:rPr kumimoji="0" lang="ar-JO" sz="28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اليوم</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إسماعيل</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72716" name="Group 41"/>
          <p:cNvGrpSpPr>
            <a:grpSpLocks/>
          </p:cNvGrpSpPr>
          <p:nvPr/>
        </p:nvGrpSpPr>
        <p:grpSpPr bwMode="auto">
          <a:xfrm>
            <a:off x="8004176"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727" name="Rectangle 10"/>
            <p:cNvSpPr>
              <a:spLocks noChangeArrowheads="1"/>
            </p:cNvSpPr>
            <p:nvPr/>
          </p:nvSpPr>
          <p:spPr bwMode="auto">
            <a:xfrm>
              <a:off x="5157" y="2414"/>
              <a:ext cx="512"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728" name="Rectangle 11"/>
            <p:cNvSpPr>
              <a:spLocks noChangeArrowheads="1"/>
            </p:cNvSpPr>
            <p:nvPr/>
          </p:nvSpPr>
          <p:spPr bwMode="auto">
            <a:xfrm>
              <a:off x="5150" y="2302"/>
              <a:ext cx="2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729" name="Rectangle 12"/>
            <p:cNvSpPr>
              <a:spLocks noChangeArrowheads="1"/>
            </p:cNvSpPr>
            <p:nvPr/>
          </p:nvSpPr>
          <p:spPr bwMode="auto">
            <a:xfrm>
              <a:off x="5042" y="2162"/>
              <a:ext cx="2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733" name="Rectangle 27"/>
            <p:cNvSpPr>
              <a:spLocks noChangeArrowheads="1"/>
            </p:cNvSpPr>
            <p:nvPr/>
          </p:nvSpPr>
          <p:spPr bwMode="auto">
            <a:xfrm>
              <a:off x="5242" y="2541"/>
              <a:ext cx="382"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4495" name="Text Box 47"/>
          <p:cNvSpPr txBox="1">
            <a:spLocks noChangeArrowheads="1"/>
          </p:cNvSpPr>
          <p:nvPr/>
        </p:nvSpPr>
        <p:spPr bwMode="auto">
          <a:xfrm>
            <a:off x="5235575" y="4365625"/>
            <a:ext cx="3101975" cy="107721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لماذا هذا الإختلاف الهائل؟</a:t>
            </a: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496888" y="7938"/>
            <a:ext cx="898525" cy="1720850"/>
            <a:chOff x="313" y="5"/>
            <a:chExt cx="566" cy="1084"/>
          </a:xfrm>
        </p:grpSpPr>
        <p:sp>
          <p:nvSpPr>
            <p:cNvPr id="746525" name="Rectangle 29"/>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6526" name="Line 30"/>
            <p:cNvSpPr>
              <a:spLocks noChangeShapeType="1"/>
            </p:cNvSpPr>
            <p:nvPr/>
          </p:nvSpPr>
          <p:spPr bwMode="auto">
            <a:xfrm flipV="1">
              <a:off x="471" y="69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714" y="1073944"/>
            <a:ext cx="7524750"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2" name="AutoShape 6"/>
          <p:cNvSpPr>
            <a:spLocks noChangeArrowheads="1"/>
          </p:cNvSpPr>
          <p:nvPr/>
        </p:nvSpPr>
        <p:spPr bwMode="auto">
          <a:xfrm>
            <a:off x="8101885"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764" name="Rectangle 10"/>
          <p:cNvSpPr>
            <a:spLocks noChangeArrowheads="1"/>
          </p:cNvSpPr>
          <p:nvPr/>
        </p:nvSpPr>
        <p:spPr bwMode="auto">
          <a:xfrm>
            <a:off x="8032605" y="3832225"/>
            <a:ext cx="108202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765"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766"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770" name="Rectangle 23"/>
          <p:cNvSpPr>
            <a:spLocks noChangeArrowheads="1"/>
          </p:cNvSpPr>
          <p:nvPr/>
        </p:nvSpPr>
        <p:spPr bwMode="auto">
          <a:xfrm>
            <a:off x="8107363" y="4033838"/>
            <a:ext cx="1203364"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إسحاق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6522" name="Rectangle 2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34</a:t>
            </a:r>
          </a:p>
        </p:txBody>
      </p:sp>
      <p:sp>
        <p:nvSpPr>
          <p:cNvPr id="74774" name="Text Box 27"/>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7" name="Text Box 34"/>
          <p:cNvSpPr txBox="1">
            <a:spLocks noChangeArrowheads="1"/>
          </p:cNvSpPr>
          <p:nvPr/>
        </p:nvSpPr>
        <p:spPr bwMode="auto">
          <a:xfrm>
            <a:off x="871536" y="4151148"/>
            <a:ext cx="3352382" cy="584776"/>
          </a:xfrm>
          <a:prstGeom prst="rect">
            <a:avLst/>
          </a:prstGeom>
          <a:solidFill>
            <a:srgbClr val="800000"/>
          </a:solidFill>
          <a:ln>
            <a:noFill/>
          </a:ln>
          <a:effectLst/>
        </p:spPr>
        <p:txBody>
          <a:bodyPr wrap="square">
            <a:spAutoFit/>
            <a:flatTx/>
          </a:bodyPr>
          <a:lstStyle/>
          <a:p>
            <a:pPr marL="0" marR="0" lvl="0" indent="0" algn="l" defTabSz="914400" rtl="1" eaLnBrk="1" fontAlgn="auto" latinLnBrk="0" hangingPunct="1">
              <a:lnSpc>
                <a:spcPct val="100000"/>
              </a:lnSpc>
              <a:spcBef>
                <a:spcPct val="50000"/>
              </a:spcBef>
              <a:spcAft>
                <a:spcPts val="0"/>
              </a:spcAft>
              <a:buClrTx/>
              <a:buSzTx/>
              <a:buFontTx/>
              <a:buNone/>
              <a:tabLst/>
              <a:defRPr/>
            </a:pPr>
            <a:r>
              <a:rPr kumimoji="0" lang="ar-JO" altLang="ja-JP" sz="32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العالم العربي</a:t>
            </a: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marL="0" marR="0" lvl="0" indent="0" algn="ctr" defTabSz="457200" rtl="1" eaLnBrk="1" fontAlgn="auto" latinLnBrk="0" hangingPunct="1">
              <a:lnSpc>
                <a:spcPct val="80000"/>
              </a:lnSpc>
              <a:spcBef>
                <a:spcPct val="50000"/>
              </a:spcBef>
              <a:spcAft>
                <a:spcPts val="0"/>
              </a:spcAft>
              <a:buClrTx/>
              <a:buSzTx/>
              <a:buFontTx/>
              <a:buNone/>
              <a:tabLst/>
              <a:defRPr/>
            </a:pPr>
            <a:r>
              <a:rPr kumimoji="0" lang="ar-JO" altLang="zh-CN" sz="2800" b="1" i="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9"/>
                <a:cs typeface="Arial" panose="020B0604020202020204" pitchFamily="34" charset="0"/>
              </a:rPr>
              <a:t>إسرائيل و ...</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ar-JO" sz="4000" dirty="0">
                <a:latin typeface="Garamond" charset="0"/>
              </a:rPr>
              <a:t>الشرق الأوسط المعاصر</a:t>
            </a:r>
            <a:endParaRPr lang="en-US" sz="4000" dirty="0">
              <a:latin typeface="Garamond" charset="0"/>
            </a:endParaRPr>
          </a:p>
        </p:txBody>
      </p:sp>
      <p:pic>
        <p:nvPicPr>
          <p:cNvPr id="5734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t>21</a:t>
            </a:r>
            <a:endParaRPr lang="en-US" dirty="0"/>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496888" y="7938"/>
            <a:ext cx="898525" cy="1720850"/>
            <a:chOff x="313" y="5"/>
            <a:chExt cx="566" cy="1084"/>
          </a:xfrm>
        </p:grpSpPr>
        <p:sp>
          <p:nvSpPr>
            <p:cNvPr id="745508" name="Rectangle 36"/>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5509" name="Line 37"/>
            <p:cNvSpPr>
              <a:spLocks noChangeShapeType="1"/>
            </p:cNvSpPr>
            <p:nvPr/>
          </p:nvSpPr>
          <p:spPr bwMode="auto">
            <a:xfrm flipV="1">
              <a:off x="500" y="642"/>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6812" name="Rectangle 19"/>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6813" name="Rectangle 20"/>
          <p:cNvSpPr>
            <a:spLocks noChangeArrowheads="1"/>
          </p:cNvSpPr>
          <p:nvPr/>
        </p:nvSpPr>
        <p:spPr bwMode="auto">
          <a:xfrm>
            <a:off x="8193258"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6814" name="Rectangle 21"/>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6818" name="Rectangle 26"/>
          <p:cNvSpPr>
            <a:spLocks noChangeArrowheads="1"/>
          </p:cNvSpPr>
          <p:nvPr/>
        </p:nvSpPr>
        <p:spPr bwMode="auto">
          <a:xfrm>
            <a:off x="8053388" y="3997657"/>
            <a:ext cx="121886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محمد مقابل إسحاق!</a:t>
            </a:r>
          </a:p>
        </p:txBody>
      </p:sp>
      <p:sp>
        <p:nvSpPr>
          <p:cNvPr id="745505" name="Rectangle 3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76824" name="Text Box 34"/>
          <p:cNvSpPr txBox="1">
            <a:spLocks noChangeArrowheads="1"/>
          </p:cNvSpPr>
          <p:nvPr/>
        </p:nvSpPr>
        <p:spPr bwMode="auto">
          <a:xfrm>
            <a:off x="7231656" y="6240870"/>
            <a:ext cx="115768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ص. ١٩- ٢٤</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531349" y="6592180"/>
            <a:ext cx="721672" cy="246221"/>
          </a:xfrm>
          <a:prstGeom prst="rect">
            <a:avLst/>
          </a:prstGeom>
          <a:solidFill>
            <a:srgbClr val="800000"/>
          </a:solid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uLnTx/>
              <a:uFillTx/>
              <a:latin typeface="Arial" panose="020B0604020202020204" pitchFamily="34" charset="0"/>
              <a:ea typeface="Gulim" charset="0"/>
              <a:cs typeface="Arial" panose="020B0604020202020204" pitchFamily="34"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Arial" panose="020B0604020202020204" pitchFamily="34" charset="0"/>
              <a:ea typeface="Gulim" charset="0"/>
              <a:cs typeface="Arial" panose="020B0604020202020204" pitchFamily="34" charset="0"/>
            </a:endParaRPr>
          </a:p>
        </p:txBody>
      </p:sp>
      <p:sp>
        <p:nvSpPr>
          <p:cNvPr id="747538" name="Rectangle 18"/>
          <p:cNvSpPr>
            <a:spLocks noChangeArrowheads="1"/>
          </p:cNvSpPr>
          <p:nvPr/>
        </p:nvSpPr>
        <p:spPr bwMode="auto">
          <a:xfrm>
            <a:off x="620713" y="160338"/>
            <a:ext cx="776288" cy="144462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8800" b="0" i="0" u="none" strike="noStrike" kern="1200" cap="none" spc="0" normalizeH="0" baseline="0" noProof="0" dirty="0">
                <a:ln>
                  <a:noFill/>
                </a:ln>
                <a:solidFill>
                  <a:srgbClr val="FFD34A"/>
                </a:solidFill>
                <a:effectLst/>
                <a:uLnTx/>
                <a:uFillTx/>
                <a:latin typeface="Arial" panose="020B0604020202020204" pitchFamily="34" charset="0"/>
                <a:ea typeface="Gulim" charset="0"/>
                <a:cs typeface="Arial" panose="020B0604020202020204" pitchFamily="34" charset="0"/>
              </a:rPr>
              <a:t>٧</a:t>
            </a:r>
          </a:p>
        </p:txBody>
      </p:sp>
      <p:sp>
        <p:nvSpPr>
          <p:cNvPr id="747540" name="Text Box 20"/>
          <p:cNvSpPr txBox="1">
            <a:spLocks noChangeArrowheads="1"/>
          </p:cNvSpPr>
          <p:nvPr/>
        </p:nvSpPr>
        <p:spPr bwMode="auto">
          <a:xfrm>
            <a:off x="8559344" y="6403946"/>
            <a:ext cx="38985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dirty="0">
                <a:ln>
                  <a:noFill/>
                </a:ln>
                <a:solidFill>
                  <a:srgbClr val="FFFFFF"/>
                </a:solidFill>
                <a:effectLst/>
                <a:uLnTx/>
                <a:uFillTx/>
                <a:latin typeface="Arial" panose="020B0604020202020204" pitchFamily="34" charset="0"/>
                <a:ea typeface="Gulim" charset="0"/>
                <a:cs typeface="Arial" panose="020B0604020202020204" pitchFamily="34" charset="0"/>
              </a:rPr>
              <a:t>٥ </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7550" name="Rectangle 30"/>
          <p:cNvSpPr>
            <a:spLocks noChangeArrowheads="1"/>
          </p:cNvSpPr>
          <p:nvPr/>
        </p:nvSpPr>
        <p:spPr bwMode="auto">
          <a:xfrm>
            <a:off x="8111853" y="6590592"/>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Gulim" charset="0"/>
                <a:cs typeface="Arial" panose="020B0604020202020204" pitchFamily="34" charset="0"/>
              </a:rPr>
              <a:t>36</a:t>
            </a:r>
          </a:p>
        </p:txBody>
      </p:sp>
      <p:sp>
        <p:nvSpPr>
          <p:cNvPr id="747551" name="Text Box 31"/>
          <p:cNvSpPr txBox="1">
            <a:spLocks noChangeArrowheads="1"/>
          </p:cNvSpPr>
          <p:nvPr/>
        </p:nvSpPr>
        <p:spPr bwMode="auto">
          <a:xfrm>
            <a:off x="7083376" y="6240870"/>
            <a:ext cx="145584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altLang="ko-KR"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endParaRPr kumimoji="0" lang="en-US" altLang="ko-KR"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endParaRPr>
          </a:p>
        </p:txBody>
      </p:sp>
      <p:grpSp>
        <p:nvGrpSpPr>
          <p:cNvPr id="80913" name="Group 33"/>
          <p:cNvGrpSpPr>
            <a:grpSpLocks/>
          </p:cNvGrpSpPr>
          <p:nvPr/>
        </p:nvGrpSpPr>
        <p:grpSpPr bwMode="auto">
          <a:xfrm>
            <a:off x="8004175" y="3432175"/>
            <a:ext cx="1338329" cy="1231900"/>
            <a:chOff x="8004175" y="3432175"/>
            <a:chExt cx="1338329"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1" name="Rectangle 10"/>
            <p:cNvSpPr>
              <a:spLocks noChangeArrowheads="1"/>
            </p:cNvSpPr>
            <p:nvPr/>
          </p:nvSpPr>
          <p:spPr bwMode="auto">
            <a:xfrm>
              <a:off x="8004176" y="3783013"/>
              <a:ext cx="133832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0922"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0923"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7" name="Rectangle 26"/>
            <p:cNvSpPr>
              <a:spLocks noChangeArrowheads="1"/>
            </p:cNvSpPr>
            <p:nvPr/>
          </p:nvSpPr>
          <p:spPr bwMode="auto">
            <a:xfrm>
              <a:off x="8004176" y="4033838"/>
              <a:ext cx="1268079"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a:t>
              </a:r>
              <a:endParaRPr kumimoji="0" lang="en-US"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إستراليا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a:cs typeface="Arial" panose="020B0604020202020204" pitchFamily="34" charset="0"/>
              </a:rPr>
              <a:t>الخرائط المرسومة بنفس المقياس مع إسرائيل باللون الأزرق</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8188" y="1063587"/>
            <a:ext cx="2946400" cy="3553347"/>
            <a:chOff x="5669102"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69102"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2" name="TextBox 1"/>
            <p:cNvSpPr txBox="1"/>
            <p:nvPr/>
          </p:nvSpPr>
          <p:spPr>
            <a:xfrm>
              <a:off x="6513755" y="2146105"/>
              <a:ext cx="1846673"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كاليفورنيا</a:t>
              </a:r>
            </a:p>
          </p:txBody>
        </p:sp>
      </p:gr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2953" name="Rectangle 10"/>
          <p:cNvSpPr>
            <a:spLocks noChangeArrowheads="1"/>
          </p:cNvSpPr>
          <p:nvPr/>
        </p:nvSpPr>
        <p:spPr bwMode="auto">
          <a:xfrm>
            <a:off x="8031162" y="3832225"/>
            <a:ext cx="1290501"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2954"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2955"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9581" name="Line 13"/>
          <p:cNvSpPr>
            <a:spLocks noChangeShapeType="1"/>
          </p:cNvSpPr>
          <p:nvPr/>
        </p:nvSpPr>
        <p:spPr bwMode="auto">
          <a:xfrm flipV="1">
            <a:off x="8168987" y="3887067"/>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400" b="0"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هل يبدو هذا عادلاً ؟</a:t>
            </a:r>
          </a:p>
        </p:txBody>
      </p:sp>
      <p:sp>
        <p:nvSpPr>
          <p:cNvPr id="82964" name="Rectangle 32"/>
          <p:cNvSpPr>
            <a:spLocks noChangeArrowheads="1"/>
          </p:cNvSpPr>
          <p:nvPr/>
        </p:nvSpPr>
        <p:spPr bwMode="auto">
          <a:xfrm>
            <a:off x="8053388" y="4033837"/>
            <a:ext cx="121886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9602" name="Rectangle 3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37</a:t>
            </a:r>
          </a:p>
        </p:txBody>
      </p:sp>
      <p:sp>
        <p:nvSpPr>
          <p:cNvPr id="82966" name="Text Box 35"/>
          <p:cNvSpPr txBox="1">
            <a:spLocks noChangeArrowheads="1"/>
          </p:cNvSpPr>
          <p:nvPr/>
        </p:nvSpPr>
        <p:spPr bwMode="auto">
          <a:xfrm>
            <a:off x="7082575" y="6240870"/>
            <a:ext cx="14558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400" b="0"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الولايات المتحدة</a:t>
            </a:r>
          </a:p>
        </p:txBody>
      </p:sp>
      <p:sp>
        <p:nvSpPr>
          <p:cNvPr id="749607" name="Rectangle 39"/>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ko-KR" sz="4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193899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5002" name="Rectangle 11"/>
          <p:cNvSpPr>
            <a:spLocks noChangeArrowheads="1"/>
          </p:cNvSpPr>
          <p:nvPr/>
        </p:nvSpPr>
        <p:spPr bwMode="auto">
          <a:xfrm>
            <a:off x="8004176" y="3798888"/>
            <a:ext cx="133832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5003"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5004"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5009" name="Rectangle 24"/>
          <p:cNvSpPr>
            <a:spLocks noChangeArrowheads="1"/>
          </p:cNvSpPr>
          <p:nvPr/>
        </p:nvSpPr>
        <p:spPr bwMode="auto">
          <a:xfrm>
            <a:off x="8053388" y="4033838"/>
            <a:ext cx="121886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18" name="Oval 26"/>
          <p:cNvSpPr>
            <a:spLocks noChangeArrowheads="1"/>
          </p:cNvSpPr>
          <p:nvPr/>
        </p:nvSpPr>
        <p:spPr bwMode="auto">
          <a:xfrm>
            <a:off x="4873335" y="598488"/>
            <a:ext cx="1724891" cy="450994"/>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19" name="Text Box 27"/>
          <p:cNvSpPr txBox="1">
            <a:spLocks noChangeArrowheads="1"/>
          </p:cNvSpPr>
          <p:nvPr/>
        </p:nvSpPr>
        <p:spPr bwMode="auto">
          <a:xfrm>
            <a:off x="3586163" y="5884863"/>
            <a:ext cx="4806950"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هال ليندسي ، الكراهية الأبدية: جذور الجهاد (2002) ، 65</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20"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38</a:t>
            </a:r>
          </a:p>
        </p:txBody>
      </p:sp>
      <p:sp>
        <p:nvSpPr>
          <p:cNvPr id="85013" name="Text Box 29"/>
          <p:cNvSpPr txBox="1">
            <a:spLocks noChangeArrowheads="1"/>
          </p:cNvSpPr>
          <p:nvPr/>
        </p:nvSpPr>
        <p:spPr bwMode="auto">
          <a:xfrm>
            <a:off x="7082577" y="6340882"/>
            <a:ext cx="145584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0623" name="Rectangle 31"/>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230832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0" name="Rectangle 6"/>
          <p:cNvSpPr>
            <a:spLocks noChangeArrowheads="1"/>
          </p:cNvSpPr>
          <p:nvPr/>
        </p:nvSpPr>
        <p:spPr bwMode="auto">
          <a:xfrm>
            <a:off x="8078067"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7050" name="Rectangle 11"/>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1"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2"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53686" name="Text Box 22"/>
          <p:cNvSpPr txBox="1">
            <a:spLocks noChangeArrowheads="1"/>
          </p:cNvSpPr>
          <p:nvPr/>
        </p:nvSpPr>
        <p:spPr bwMode="auto">
          <a:xfrm>
            <a:off x="2071688" y="3235325"/>
            <a:ext cx="5992812" cy="156966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لكن عهد الله المتعلق </a:t>
            </a:r>
            <a:r>
              <a:rPr kumimoji="0" lang="ar-JO" sz="2400" b="1" i="0"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بأهدافه الروحية</a:t>
            </a: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كان فقط لإسحاق ونسله. كانت البركات الجسدية التي وعد بها إسحق هي تسهيل </a:t>
            </a:r>
            <a:r>
              <a:rPr kumimoji="0" lang="ar-JO" sz="2400" b="1" i="0"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دعوة الله الروحية للأمة التي ستأتي منه </a:t>
            </a: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 [التوكيد مضاف]</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8" name="Rectangle 23"/>
          <p:cNvSpPr>
            <a:spLocks noChangeArrowheads="1"/>
          </p:cNvSpPr>
          <p:nvPr/>
        </p:nvSpPr>
        <p:spPr bwMode="auto">
          <a:xfrm>
            <a:off x="8113713" y="4033838"/>
            <a:ext cx="115854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88" name="Oval 24"/>
          <p:cNvSpPr>
            <a:spLocks noChangeArrowheads="1"/>
          </p:cNvSpPr>
          <p:nvPr/>
        </p:nvSpPr>
        <p:spPr bwMode="auto">
          <a:xfrm>
            <a:off x="4966855" y="579438"/>
            <a:ext cx="1506681"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89" name="Text Box 25"/>
          <p:cNvSpPr txBox="1">
            <a:spLocks noChangeArrowheads="1"/>
          </p:cNvSpPr>
          <p:nvPr/>
        </p:nvSpPr>
        <p:spPr bwMode="auto">
          <a:xfrm>
            <a:off x="3586163" y="5884863"/>
            <a:ext cx="4879676"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هال ليندسي ، الكراهية الأبدية: جذور الجهاد ، ٢٠٠٢ ، ص. ٦٥</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90" name="Rectangle 2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39</a:t>
            </a:r>
          </a:p>
        </p:txBody>
      </p:sp>
      <p:sp>
        <p:nvSpPr>
          <p:cNvPr id="87062" name="Text Box 27"/>
          <p:cNvSpPr txBox="1">
            <a:spLocks noChangeArrowheads="1"/>
          </p:cNvSpPr>
          <p:nvPr/>
        </p:nvSpPr>
        <p:spPr bwMode="auto">
          <a:xfrm>
            <a:off x="7082576" y="6340882"/>
            <a:ext cx="145584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3694" name="Rectangle 30"/>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526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9" name="Text Box 9"/>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مصر</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العراق</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2" name="Text Box 12"/>
          <p:cNvSpPr txBox="1">
            <a:spLocks noChangeArrowheads="1"/>
          </p:cNvSpPr>
          <p:nvPr/>
        </p:nvSpPr>
        <p:spPr bwMode="auto">
          <a:xfrm>
            <a:off x="4311203" y="135255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سوريا</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المملكة العربية السعودية</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عمان</a:t>
            </a:r>
            <a:endParaRPr kumimoji="0" lang="en-US"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752674" name="Text Box 34"/>
          <p:cNvSpPr txBox="1">
            <a:spLocks noChangeArrowheads="1"/>
          </p:cNvSpPr>
          <p:nvPr/>
        </p:nvSpPr>
        <p:spPr bwMode="auto">
          <a:xfrm>
            <a:off x="1073151" y="5714081"/>
            <a:ext cx="7613650" cy="400110"/>
          </a:xfrm>
          <a:prstGeom prst="rect">
            <a:avLst/>
          </a:prstGeom>
          <a:noFill/>
          <a:ln w="38100">
            <a:noFill/>
            <a:miter lim="800000"/>
            <a:headEnd/>
            <a:tailEnd/>
          </a:ln>
          <a:effectLst/>
        </p:spPr>
        <p:txBody>
          <a:bodyPr wrap="square">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9"/>
                <a:cs typeface="Arial" panose="020B0604020202020204" pitchFamily="34" charset="0"/>
              </a:rPr>
              <a:t>إسماعيل وإسحق في إسرائيل اليوم</a:t>
            </a:r>
            <a:endParaRPr kumimoji="0" lang="en-US" sz="24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إيلات</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العقبة</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8" name="Text Box 48"/>
            <p:cNvSpPr txBox="1">
              <a:spLocks noChangeArrowheads="1"/>
            </p:cNvSpPr>
            <p:nvPr/>
          </p:nvSpPr>
          <p:spPr bwMode="auto">
            <a:xfrm>
              <a:off x="1064" y="920"/>
              <a:ext cx="1024"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البحرالابيض المتوسط</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لبنان</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أريحا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2" name="Text Box 52"/>
            <p:cNvSpPr txBox="1">
              <a:spLocks noChangeArrowheads="1"/>
            </p:cNvSpPr>
            <p:nvPr/>
          </p:nvSpPr>
          <p:spPr bwMode="auto">
            <a:xfrm>
              <a:off x="2256" y="2122"/>
              <a:ext cx="520" cy="3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البحر الميت</a:t>
              </a:r>
              <a:endParaRPr kumimoji="0" lang="en-US"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حبرون</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4" name="Text Box 54"/>
            <p:cNvSpPr txBox="1">
              <a:spLocks noChangeArrowheads="1"/>
            </p:cNvSpPr>
            <p:nvPr/>
          </p:nvSpPr>
          <p:spPr bwMode="auto">
            <a:xfrm>
              <a:off x="2400" y="1202"/>
              <a:ext cx="520" cy="194"/>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بحر الجليل</a:t>
              </a:r>
              <a:endParaRPr kumimoji="0" lang="en-US"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حيفا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4" name="Text Box 64"/>
            <p:cNvSpPr txBox="1">
              <a:spLocks noChangeArrowheads="1"/>
            </p:cNvSpPr>
            <p:nvPr/>
          </p:nvSpPr>
          <p:spPr bwMode="auto">
            <a:xfrm>
              <a:off x="1811" y="1400"/>
              <a:ext cx="752" cy="34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الناصرة</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نتانيا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تل أبيب - يافا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أورشليم</a:t>
              </a:r>
              <a:endParaRPr kumimoji="0" lang="en-US"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بئرسبع</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غزّة</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إسرائيل</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الأردن</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9133" name="Rectangle 80"/>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4" name="Rectangle 81"/>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5" name="Rectangle 8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6" name="Rectangle 83"/>
          <p:cNvSpPr>
            <a:spLocks noChangeArrowheads="1"/>
          </p:cNvSpPr>
          <p:nvPr/>
        </p:nvSpPr>
        <p:spPr bwMode="auto">
          <a:xfrm>
            <a:off x="8051800" y="4033837"/>
            <a:ext cx="125892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87"/>
          <p:cNvGrpSpPr>
            <a:grpSpLocks/>
          </p:cNvGrpSpPr>
          <p:nvPr/>
        </p:nvGrpSpPr>
        <p:grpSpPr bwMode="auto">
          <a:xfrm>
            <a:off x="2592578" y="845343"/>
            <a:ext cx="4132263" cy="4729163"/>
            <a:chOff x="1688" y="560"/>
            <a:chExt cx="2603" cy="2979"/>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9" name="Text Box 89"/>
            <p:cNvSpPr txBox="1">
              <a:spLocks noChangeArrowheads="1"/>
            </p:cNvSpPr>
            <p:nvPr/>
          </p:nvSpPr>
          <p:spPr bwMode="auto">
            <a:xfrm>
              <a:off x="2355" y="827"/>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rPr>
                <a:t>سلالات إسحق</a:t>
              </a:r>
              <a:endParaRPr kumimoji="0" lang="en-US" sz="1600" b="1"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30" name="Freeform 90"/>
            <p:cNvSpPr>
              <a:spLocks/>
            </p:cNvSpPr>
            <p:nvPr/>
          </p:nvSpPr>
          <p:spPr bwMode="auto">
            <a:xfrm>
              <a:off x="1688" y="1076"/>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91"/>
          <p:cNvGrpSpPr>
            <a:grpSpLocks/>
          </p:cNvGrpSpPr>
          <p:nvPr/>
        </p:nvGrpSpPr>
        <p:grpSpPr bwMode="auto">
          <a:xfrm>
            <a:off x="349250" y="2348706"/>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rPr>
                <a:t>سلالات إسماعيل</a:t>
              </a:r>
              <a:endPar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52741" name="Rectangle 10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40</a:t>
            </a:r>
          </a:p>
        </p:txBody>
      </p:sp>
      <p:sp>
        <p:nvSpPr>
          <p:cNvPr id="89144" name="Text Box 102"/>
          <p:cNvSpPr txBox="1">
            <a:spLocks noChangeArrowheads="1"/>
          </p:cNvSpPr>
          <p:nvPr/>
        </p:nvSpPr>
        <p:spPr bwMode="auto">
          <a:xfrm>
            <a:off x="7082576" y="6283732"/>
            <a:ext cx="145584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2744" name="Rectangle 104"/>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9146" name="Text Box 108"/>
          <p:cNvSpPr txBox="1">
            <a:spLocks noChangeArrowheads="1"/>
          </p:cNvSpPr>
          <p:nvPr/>
        </p:nvSpPr>
        <p:spPr bwMode="auto">
          <a:xfrm>
            <a:off x="8628664" y="6464400"/>
            <a:ext cx="3353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٢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491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1147" name="Rectangle 16"/>
          <p:cNvSpPr>
            <a:spLocks noChangeArrowheads="1"/>
          </p:cNvSpPr>
          <p:nvPr/>
        </p:nvSpPr>
        <p:spPr bwMode="auto">
          <a:xfrm>
            <a:off x="8004176" y="3832225"/>
            <a:ext cx="136878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48" name="Rectangle 17"/>
          <p:cNvSpPr>
            <a:spLocks noChangeArrowheads="1"/>
          </p:cNvSpPr>
          <p:nvPr/>
        </p:nvSpPr>
        <p:spPr bwMode="auto">
          <a:xfrm>
            <a:off x="8175625"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49"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631" name="Text Box 47"/>
          <p:cNvSpPr txBox="1">
            <a:spLocks noChangeArrowheads="1"/>
          </p:cNvSpPr>
          <p:nvPr/>
        </p:nvSpPr>
        <p:spPr bwMode="auto">
          <a:xfrm>
            <a:off x="606425" y="5386388"/>
            <a:ext cx="7567613" cy="461665"/>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جمال كنعان الرائع ... أرض ميراثه القديم!</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54" name="Rectangle 48"/>
          <p:cNvSpPr>
            <a:spLocks noChangeArrowheads="1"/>
          </p:cNvSpPr>
          <p:nvPr/>
        </p:nvSpPr>
        <p:spPr bwMode="auto">
          <a:xfrm>
            <a:off x="8129587" y="4033838"/>
            <a:ext cx="1073739"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جزء من وعد إبراهيم ،،،</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3" name="Group 57"/>
          <p:cNvGrpSpPr>
            <a:grpSpLocks/>
          </p:cNvGrpSpPr>
          <p:nvPr/>
        </p:nvGrpSpPr>
        <p:grpSpPr bwMode="auto">
          <a:xfrm>
            <a:off x="0" y="-31333"/>
            <a:ext cx="9144000" cy="6859588"/>
            <a:chOff x="0" y="0"/>
            <a:chExt cx="5760" cy="4321"/>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640" name="Text Box 56"/>
            <p:cNvSpPr txBox="1">
              <a:spLocks noChangeArrowheads="1"/>
            </p:cNvSpPr>
            <p:nvPr/>
          </p:nvSpPr>
          <p:spPr bwMode="auto">
            <a:xfrm>
              <a:off x="192" y="3628"/>
              <a:ext cx="4925" cy="36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نهر الأردن في وسط إسرائيل</a:t>
              </a:r>
              <a:endPar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07619" name="Rectangle 3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41</a:t>
            </a:r>
          </a:p>
        </p:txBody>
      </p:sp>
      <p:sp>
        <p:nvSpPr>
          <p:cNvPr id="91159" name="Text Box 37"/>
          <p:cNvSpPr txBox="1">
            <a:spLocks noChangeArrowheads="1"/>
          </p:cNvSpPr>
          <p:nvPr/>
        </p:nvSpPr>
        <p:spPr bwMode="auto">
          <a:xfrm>
            <a:off x="7082576" y="6283732"/>
            <a:ext cx="145584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كتيب ، الصفحات 19-24</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07637" name="Rectangle 53"/>
          <p:cNvSpPr>
            <a:spLocks noChangeArrowheads="1"/>
          </p:cNvSpPr>
          <p:nvPr/>
        </p:nvSpPr>
        <p:spPr bwMode="auto">
          <a:xfrm>
            <a:off x="7551264" y="6525340"/>
            <a:ext cx="721672"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9.65.03b.</a:t>
            </a:r>
          </a:p>
        </p:txBody>
      </p:sp>
      <p:sp>
        <p:nvSpPr>
          <p:cNvPr id="91162" name="Text Box 54"/>
          <p:cNvSpPr txBox="1">
            <a:spLocks noChangeArrowheads="1"/>
          </p:cNvSpPr>
          <p:nvPr/>
        </p:nvSpPr>
        <p:spPr bwMode="auto">
          <a:xfrm>
            <a:off x="8559344" y="6426171"/>
            <a:ext cx="3898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a:t>
            </a:r>
          </a:p>
        </p:txBody>
      </p:sp>
      <p:sp>
        <p:nvSpPr>
          <p:cNvPr id="91163"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2006</a:t>
            </a: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١٣: ١٠- ١١؛ خر ٣: ٨</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019385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2514" name="Picture 3"/>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31076" name="Text Box 4"/>
          <p:cNvSpPr txBox="1">
            <a:spLocks noChangeArrowheads="1"/>
          </p:cNvSpPr>
          <p:nvPr/>
        </p:nvSpPr>
        <p:spPr bwMode="auto">
          <a:xfrm>
            <a:off x="5729312" y="745549"/>
            <a:ext cx="3387371" cy="646331"/>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a:defRPr/>
            </a:pPr>
            <a:r>
              <a:rPr lang="ar-JO"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بحر جنيسارت (ع ق)</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7" name="Text Box 5"/>
          <p:cNvSpPr txBox="1">
            <a:spLocks noChangeArrowheads="1"/>
          </p:cNvSpPr>
          <p:nvPr/>
        </p:nvSpPr>
        <p:spPr bwMode="auto">
          <a:xfrm>
            <a:off x="5868988" y="3536950"/>
            <a:ext cx="2436812" cy="1322388"/>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نهر الأردن</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8" name="Text Box 6"/>
          <p:cNvSpPr txBox="1">
            <a:spLocks noChangeArrowheads="1"/>
          </p:cNvSpPr>
          <p:nvPr/>
        </p:nvSpPr>
        <p:spPr bwMode="auto">
          <a:xfrm>
            <a:off x="5943600" y="4921250"/>
            <a:ext cx="2514600" cy="708025"/>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بحر الملح</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9" name="Freeform 7"/>
          <p:cNvSpPr>
            <a:spLocks/>
          </p:cNvSpPr>
          <p:nvPr/>
        </p:nvSpPr>
        <p:spPr bwMode="auto">
          <a:xfrm>
            <a:off x="5538788"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1" name="Freeform 9"/>
          <p:cNvSpPr>
            <a:spLocks/>
          </p:cNvSpPr>
          <p:nvPr/>
        </p:nvSpPr>
        <p:spPr bwMode="auto">
          <a:xfrm>
            <a:off x="5076825" y="4702175"/>
            <a:ext cx="652463"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3" name="Freeform 11"/>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4" name="Freeform 12"/>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5" name="Freeform 13"/>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7" name="Text Box 15"/>
          <p:cNvSpPr txBox="1">
            <a:spLocks noChangeArrowheads="1"/>
          </p:cNvSpPr>
          <p:nvPr/>
        </p:nvSpPr>
        <p:spPr bwMode="auto">
          <a:xfrm>
            <a:off x="5562600" y="2374900"/>
            <a:ext cx="29718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105 كم (65 ميل)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88" name="Freeform 16"/>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9" name="Text Box 17"/>
          <p:cNvSpPr txBox="1">
            <a:spLocks noChangeArrowheads="1"/>
          </p:cNvSpPr>
          <p:nvPr/>
        </p:nvSpPr>
        <p:spPr bwMode="auto">
          <a:xfrm>
            <a:off x="5562600" y="2955925"/>
            <a:ext cx="3048000" cy="52322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215 كم (135 ميل)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1" name="Text Box 19"/>
          <p:cNvSpPr txBox="1">
            <a:spLocks noChangeArrowheads="1"/>
          </p:cNvSpPr>
          <p:nvPr/>
        </p:nvSpPr>
        <p:spPr bwMode="auto">
          <a:xfrm>
            <a:off x="3717925" y="228600"/>
            <a:ext cx="184150"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3" name="Text Box 21"/>
          <p:cNvSpPr txBox="1">
            <a:spLocks noChangeArrowheads="1"/>
          </p:cNvSpPr>
          <p:nvPr/>
        </p:nvSpPr>
        <p:spPr bwMode="auto">
          <a:xfrm>
            <a:off x="5749596" y="1470213"/>
            <a:ext cx="3394404" cy="7086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ج : بحر الجليل</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31094" name="Picture 22" descr="j02128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95" name="Rectangle 23"/>
          <p:cNvSpPr>
            <a:spLocks noGrp="1" noChangeArrowheads="1"/>
          </p:cNvSpPr>
          <p:nvPr>
            <p:ph type="title"/>
          </p:nvPr>
        </p:nvSpPr>
        <p:spPr>
          <a:xfrm>
            <a:off x="3048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الأجسام المائية في إسرائيل</a:t>
            </a:r>
            <a:endParaRPr lang="en-US" sz="4000" b="0" dirty="0">
              <a:latin typeface="Arial" panose="020B0604020202020204" pitchFamily="34" charset="0"/>
              <a:ea typeface="ＭＳ Ｐゴシック" charset="0"/>
              <a:cs typeface="Arial" panose="020B0604020202020204" pitchFamily="34" charset="0"/>
            </a:endParaRPr>
          </a:p>
        </p:txBody>
      </p:sp>
      <p:sp>
        <p:nvSpPr>
          <p:cNvPr id="131096" name="Text Box 24"/>
          <p:cNvSpPr txBox="1">
            <a:spLocks noChangeArrowheads="1"/>
          </p:cNvSpPr>
          <p:nvPr/>
        </p:nvSpPr>
        <p:spPr bwMode="auto">
          <a:xfrm>
            <a:off x="0" y="2863850"/>
            <a:ext cx="2895600" cy="1323975"/>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البحر الكبير</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100" name="Text Box 28"/>
          <p:cNvSpPr txBox="1">
            <a:spLocks noChangeArrowheads="1"/>
          </p:cNvSpPr>
          <p:nvPr/>
        </p:nvSpPr>
        <p:spPr bwMode="auto">
          <a:xfrm>
            <a:off x="8610600" y="0"/>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0" name="Freeform 8"/>
          <p:cNvSpPr>
            <a:spLocks/>
          </p:cNvSpPr>
          <p:nvPr/>
        </p:nvSpPr>
        <p:spPr bwMode="auto">
          <a:xfrm>
            <a:off x="5437188" y="1447800"/>
            <a:ext cx="331787"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0ACB2125-8A6F-C8C7-D7E3-EDC61A22C039}"/>
              </a:ext>
            </a:extLst>
          </p:cNvPr>
          <p:cNvGrpSpPr/>
          <p:nvPr/>
        </p:nvGrpSpPr>
        <p:grpSpPr>
          <a:xfrm>
            <a:off x="3492500" y="0"/>
            <a:ext cx="5651500" cy="432048"/>
            <a:chOff x="2555776" y="692696"/>
            <a:chExt cx="5651500" cy="432048"/>
          </a:xfrm>
        </p:grpSpPr>
        <p:sp>
          <p:nvSpPr>
            <p:cNvPr id="3" name="Text Box 19">
              <a:extLst>
                <a:ext uri="{FF2B5EF4-FFF2-40B4-BE49-F238E27FC236}">
                  <a16:creationId xmlns:a16="http://schemas.microsoft.com/office/drawing/2014/main" id="{9ABD204E-9C03-8F42-A9B7-75822457EA02}"/>
                </a:ext>
              </a:extLst>
            </p:cNvPr>
            <p:cNvSpPr txBox="1">
              <a:spLocks noChangeArrowheads="1"/>
            </p:cNvSpPr>
            <p:nvPr/>
          </p:nvSpPr>
          <p:spPr bwMode="auto">
            <a:xfrm>
              <a:off x="2555776" y="692696"/>
              <a:ext cx="5651500" cy="400110"/>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rtl="1">
                <a:defRPr/>
              </a:pPr>
              <a:r>
                <a:rPr lang="ar-JO" sz="2000" dirty="0">
                  <a:solidFill>
                    <a:srgbClr val="FFFFFF"/>
                  </a:solidFill>
                  <a:effectLst/>
                  <a:latin typeface="Arial"/>
                  <a:cs typeface="Arial"/>
                </a:rPr>
                <a:t>قيثارة، آلة وترية تستخدم في الموسيقى الشعبية والمقدسة </a:t>
              </a:r>
              <a:r>
                <a:rPr lang="en-US" sz="2000" dirty="0">
                  <a:solidFill>
                    <a:srgbClr val="FFFFFF"/>
                  </a:solidFill>
                  <a:effectLst/>
                  <a:latin typeface="Arial"/>
                  <a:cs typeface="Arial"/>
                </a:rPr>
                <a:t>(B4604)</a:t>
              </a:r>
              <a:endParaRPr lang="en-US" sz="2000" dirty="0">
                <a:solidFill>
                  <a:srgbClr val="FFFFFF"/>
                </a:solidFill>
                <a:effectLst>
                  <a:outerShdw blurRad="38100" dist="38100" dir="2700000" algn="tl">
                    <a:srgbClr val="000000"/>
                  </a:outerShdw>
                </a:effectLst>
                <a:latin typeface="Arial"/>
                <a:cs typeface="Arial"/>
              </a:endParaRPr>
            </a:p>
          </p:txBody>
        </p:sp>
        <p:pic>
          <p:nvPicPr>
            <p:cNvPr id="4" name="Picture 3" descr="Screen Shot 2017-09-01 at 3.29.18 PM.png">
              <a:extLst>
                <a:ext uri="{FF2B5EF4-FFF2-40B4-BE49-F238E27FC236}">
                  <a16:creationId xmlns:a16="http://schemas.microsoft.com/office/drawing/2014/main" id="{54B0CD45-A181-A66F-643A-5A9359ED89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0652" y="720080"/>
              <a:ext cx="734235" cy="404664"/>
            </a:xfrm>
            <a:prstGeom prst="rect">
              <a:avLst/>
            </a:prstGeom>
          </p:spPr>
        </p:pic>
      </p:grpSp>
      <p:grpSp>
        <p:nvGrpSpPr>
          <p:cNvPr id="5" name="Group 27">
            <a:extLst>
              <a:ext uri="{FF2B5EF4-FFF2-40B4-BE49-F238E27FC236}">
                <a16:creationId xmlns:a16="http://schemas.microsoft.com/office/drawing/2014/main" id="{DB4AE22A-E652-D031-8194-679C1845A226}"/>
              </a:ext>
            </a:extLst>
          </p:cNvPr>
          <p:cNvGrpSpPr>
            <a:grpSpLocks/>
          </p:cNvGrpSpPr>
          <p:nvPr/>
        </p:nvGrpSpPr>
        <p:grpSpPr bwMode="auto">
          <a:xfrm>
            <a:off x="6048376" y="2345263"/>
            <a:ext cx="3068308" cy="4495800"/>
            <a:chOff x="3696" y="1488"/>
            <a:chExt cx="2121" cy="2832"/>
          </a:xfrm>
        </p:grpSpPr>
        <p:pic>
          <p:nvPicPr>
            <p:cNvPr id="6" name="Picture 25" descr="Nahal Senir">
              <a:extLst>
                <a:ext uri="{FF2B5EF4-FFF2-40B4-BE49-F238E27FC236}">
                  <a16:creationId xmlns:a16="http://schemas.microsoft.com/office/drawing/2014/main" id="{EA8E6BF1-9CF2-7387-8915-3032A95754E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96" y="1488"/>
              <a:ext cx="2121" cy="2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6">
              <a:extLst>
                <a:ext uri="{FF2B5EF4-FFF2-40B4-BE49-F238E27FC236}">
                  <a16:creationId xmlns:a16="http://schemas.microsoft.com/office/drawing/2014/main" id="{B8BF76A8-1BD8-A5BC-1370-191D3060A949}"/>
                </a:ext>
              </a:extLst>
            </p:cNvPr>
            <p:cNvSpPr txBox="1">
              <a:spLocks noChangeArrowheads="1"/>
            </p:cNvSpPr>
            <p:nvPr/>
          </p:nvSpPr>
          <p:spPr bwMode="auto">
            <a:xfrm>
              <a:off x="3742" y="3748"/>
              <a:ext cx="2075" cy="23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sz="1800" b="1">
                  <a:solidFill>
                    <a:srgbClr val="FFFFFF"/>
                  </a:solidFill>
                  <a:effectLst>
                    <a:outerShdw blurRad="38100" dist="38100" dir="2700000" algn="tl">
                      <a:srgbClr val="000000"/>
                    </a:outerShdw>
                  </a:effectLst>
                  <a:latin typeface="Arial"/>
                  <a:cs typeface="Arial"/>
                </a:rPr>
                <a:t>نحال سنير أحد منابع نهر الأردن</a:t>
              </a:r>
              <a:endParaRPr lang="en-US" sz="1800" b="1" dirty="0">
                <a:solidFill>
                  <a:srgbClr val="FFFFFF"/>
                </a:solidFill>
                <a:effectLst>
                  <a:outerShdw blurRad="38100" dist="38100" dir="2700000" algn="tl">
                    <a:srgbClr val="000000"/>
                  </a:outerShdw>
                </a:effectLst>
                <a:latin typeface="Arial"/>
                <a:cs typeface="Arial"/>
              </a:endParaRPr>
            </a:p>
          </p:txBody>
        </p:sp>
      </p:grpSp>
      <p:pic>
        <p:nvPicPr>
          <p:cNvPr id="8" name="Picture 7" descr="Screen Shot 2017-09-01 at 3.28.30 PM.png">
            <a:extLst>
              <a:ext uri="{FF2B5EF4-FFF2-40B4-BE49-F238E27FC236}">
                <a16:creationId xmlns:a16="http://schemas.microsoft.com/office/drawing/2014/main" id="{E8EA51A7-1660-C3B0-49D4-456EC861B3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07904" y="1052736"/>
            <a:ext cx="1008112" cy="537982"/>
          </a:xfrm>
          <a:prstGeom prst="rect">
            <a:avLst/>
          </a:prstGeom>
        </p:spPr>
      </p:pic>
    </p:spTree>
    <p:extLst>
      <p:ext uri="{BB962C8B-B14F-4D97-AF65-F5344CB8AC3E}">
        <p14:creationId xmlns:p14="http://schemas.microsoft.com/office/powerpoint/2010/main" val="2487676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131076"/>
                                        </p:tgtEl>
                                        <p:attrNameLst>
                                          <p:attrName>style.visibility</p:attrName>
                                        </p:attrNameLst>
                                      </p:cBhvr>
                                      <p:to>
                                        <p:strVal val="visible"/>
                                      </p:to>
                                    </p:set>
                                  </p:childTnLst>
                                </p:cTn>
                              </p:par>
                            </p:childTnLst>
                          </p:cTn>
                        </p:par>
                        <p:par>
                          <p:cTn id="20" fill="hold">
                            <p:stCondLst>
                              <p:cond delay="1050"/>
                            </p:stCondLst>
                            <p:childTnLst>
                              <p:par>
                                <p:cTn id="21" presetID="1" presetClass="entr" presetSubtype="0" fill="hold" nodeType="afterEffect">
                                  <p:stCondLst>
                                    <p:cond delay="0"/>
                                  </p:stCondLst>
                                  <p:childTnLst>
                                    <p:set>
                                      <p:cBhvr>
                                        <p:cTn id="22" dur="1" fill="hold">
                                          <p:stCondLst>
                                            <p:cond delay="499"/>
                                          </p:stCondLst>
                                        </p:cTn>
                                        <p:tgtEl>
                                          <p:spTgt spid="1310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13109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type="lt">
                                    <p:tmAbs val="75"/>
                                  </p:iterate>
                                  <p:childTnLst>
                                    <p:set>
                                      <p:cBhvr>
                                        <p:cTn id="44" dur="1" fill="hold">
                                          <p:stCondLst>
                                            <p:cond delay="74"/>
                                          </p:stCondLst>
                                        </p:cTn>
                                        <p:tgtEl>
                                          <p:spTgt spid="1310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31086"/>
                                        </p:tgtEl>
                                        <p:attrNameLst>
                                          <p:attrName>style.visibility</p:attrName>
                                        </p:attrNameLst>
                                      </p:cBhvr>
                                      <p:to>
                                        <p:strVal val="visible"/>
                                      </p:to>
                                    </p:set>
                                    <p:animEffect transition="in" filter="dissolve">
                                      <p:cBhvr>
                                        <p:cTn id="49" dur="500"/>
                                        <p:tgtEl>
                                          <p:spTgt spid="131086"/>
                                        </p:tgtEl>
                                      </p:cBhvr>
                                    </p:animEffect>
                                  </p:childTnLst>
                                </p:cTn>
                              </p:par>
                            </p:childTnLst>
                          </p:cTn>
                        </p:par>
                        <p:par>
                          <p:cTn id="50" fill="hold">
                            <p:stCondLst>
                              <p:cond delay="500"/>
                            </p:stCondLst>
                            <p:childTnLst>
                              <p:par>
                                <p:cTn id="51" presetID="1" presetClass="entr" presetSubtype="0" fill="hold" grpId="0" nodeType="afterEffect">
                                  <p:stCondLst>
                                    <p:cond delay="0"/>
                                  </p:stCondLst>
                                  <p:iterate type="lt">
                                    <p:tmAbs val="75"/>
                                  </p:iterate>
                                  <p:childTnLst>
                                    <p:set>
                                      <p:cBhvr>
                                        <p:cTn id="52" dur="1" fill="hold">
                                          <p:stCondLst>
                                            <p:cond delay="74"/>
                                          </p:stCondLst>
                                        </p:cTn>
                                        <p:tgtEl>
                                          <p:spTgt spid="1310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31082"/>
                                        </p:tgtEl>
                                        <p:attrNameLst>
                                          <p:attrName>style.visibility</p:attrName>
                                        </p:attrNameLst>
                                      </p:cBhvr>
                                      <p:to>
                                        <p:strVal val="visible"/>
                                      </p:to>
                                    </p:set>
                                    <p:animEffect transition="in" filter="wipe(right)">
                                      <p:cBhvr>
                                        <p:cTn id="57" dur="500"/>
                                        <p:tgtEl>
                                          <p:spTgt spid="131082"/>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31083"/>
                                        </p:tgtEl>
                                        <p:attrNameLst>
                                          <p:attrName>style.visibility</p:attrName>
                                        </p:attrNameLst>
                                      </p:cBhvr>
                                      <p:to>
                                        <p:strVal val="visible"/>
                                      </p:to>
                                    </p:set>
                                    <p:animEffect transition="in" filter="wipe(up)">
                                      <p:cBhvr>
                                        <p:cTn id="61" dur="500"/>
                                        <p:tgtEl>
                                          <p:spTgt spid="13108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iterate type="lt">
                                    <p:tmAbs val="75"/>
                                  </p:iterate>
                                  <p:childTnLst>
                                    <p:set>
                                      <p:cBhvr>
                                        <p:cTn id="65" dur="1" fill="hold">
                                          <p:stCondLst>
                                            <p:cond delay="74"/>
                                          </p:stCondLst>
                                        </p:cTn>
                                        <p:tgtEl>
                                          <p:spTgt spid="13108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31084"/>
                                        </p:tgtEl>
                                        <p:attrNameLst>
                                          <p:attrName>style.visibility</p:attrName>
                                        </p:attrNameLst>
                                      </p:cBhvr>
                                      <p:to>
                                        <p:strVal val="visible"/>
                                      </p:to>
                                    </p:set>
                                    <p:animEffect transition="in" filter="wipe(up)">
                                      <p:cBhvr>
                                        <p:cTn id="70" dur="500"/>
                                        <p:tgtEl>
                                          <p:spTgt spid="13108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499"/>
                                          </p:stCondLst>
                                        </p:cTn>
                                        <p:tgtEl>
                                          <p:spTgt spid="13108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499"/>
                                          </p:stCondLst>
                                        </p:cTn>
                                        <p:tgtEl>
                                          <p:spTgt spid="13108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iterate type="lt">
                                    <p:tmAbs val="75"/>
                                  </p:iterate>
                                  <p:childTnLst>
                                    <p:set>
                                      <p:cBhvr>
                                        <p:cTn id="82" dur="1" fill="hold">
                                          <p:stCondLst>
                                            <p:cond delay="74"/>
                                          </p:stCondLst>
                                        </p:cTn>
                                        <p:tgtEl>
                                          <p:spTgt spid="131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83"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bldLst>
      <p:bldP spid="131076" grpId="0" animBg="1" autoUpdateAnimBg="0"/>
      <p:bldP spid="131077" grpId="0" animBg="1" autoUpdateAnimBg="0"/>
      <p:bldP spid="131078" grpId="0" animBg="1" autoUpdateAnimBg="0"/>
      <p:bldP spid="131082" grpId="0" animBg="1" autoUpdateAnimBg="0"/>
      <p:bldP spid="131087" grpId="0" animBg="1" autoUpdateAnimBg="0"/>
      <p:bldP spid="131089" grpId="0" animBg="1" autoUpdateAnimBg="0"/>
      <p:bldP spid="13109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96400" cy="6934200"/>
          </a:xfrm>
          <a:noFill/>
          <a:extLst>
            <a:ext uri="{909E8E84-426E-40dd-AFC4-6F175D3DCCD1}">
              <a14:hiddenFill xmlns="" xmlns:a14="http://schemas.microsoft.com/office/drawing/2010/main">
                <a:solidFill>
                  <a:srgbClr val="FFFFFF"/>
                </a:solidFill>
              </a14:hiddenFill>
            </a:ext>
          </a:extLst>
        </p:spPr>
      </p:pic>
      <p:sp>
        <p:nvSpPr>
          <p:cNvPr id="28679" name="Rectangle 7"/>
          <p:cNvSpPr>
            <a:spLocks noGrp="1" noChangeArrowheads="1"/>
          </p:cNvSpPr>
          <p:nvPr>
            <p:ph type="title"/>
          </p:nvPr>
        </p:nvSpPr>
        <p:spPr>
          <a:xfrm>
            <a:off x="152400" y="76200"/>
            <a:ext cx="3276600" cy="1752600"/>
          </a:xfrm>
          <a:solidFill>
            <a:srgbClr val="663300"/>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الجبال في إسرائيل</a:t>
            </a:r>
            <a:endParaRPr lang="en-US" sz="4000" b="0" dirty="0">
              <a:latin typeface="Arial" panose="020B0604020202020204" pitchFamily="34" charset="0"/>
              <a:ea typeface="ＭＳ Ｐゴシック" charset="0"/>
              <a:cs typeface="Arial" panose="020B0604020202020204" pitchFamily="34" charset="0"/>
            </a:endParaRPr>
          </a:p>
        </p:txBody>
      </p:sp>
      <p:grpSp>
        <p:nvGrpSpPr>
          <p:cNvPr id="46083" name="Group 58"/>
          <p:cNvGrpSpPr>
            <a:grpSpLocks/>
          </p:cNvGrpSpPr>
          <p:nvPr/>
        </p:nvGrpSpPr>
        <p:grpSpPr bwMode="auto">
          <a:xfrm>
            <a:off x="3581400" y="4616450"/>
            <a:ext cx="1724025" cy="889000"/>
            <a:chOff x="2880" y="2208"/>
            <a:chExt cx="960" cy="560"/>
          </a:xfrm>
        </p:grpSpPr>
        <p:sp>
          <p:nvSpPr>
            <p:cNvPr id="28720" name="Text Box 48"/>
            <p:cNvSpPr txBox="1">
              <a:spLocks noChangeArrowheads="1"/>
            </p:cNvSpPr>
            <p:nvPr/>
          </p:nvSpPr>
          <p:spPr bwMode="auto">
            <a:xfrm>
              <a:off x="2880" y="2400"/>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الزيتون</a:t>
              </a:r>
              <a:endParaRPr lang="en-US" dirty="0">
                <a:latin typeface="Arial" panose="020B0604020202020204" pitchFamily="34" charset="0"/>
                <a:cs typeface="Arial" panose="020B0604020202020204" pitchFamily="34" charset="0"/>
              </a:endParaRP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grpSp>
      <p:sp>
        <p:nvSpPr>
          <p:cNvPr id="28733" name="Line 61"/>
          <p:cNvSpPr>
            <a:spLocks noChangeShapeType="1"/>
          </p:cNvSpPr>
          <p:nvPr/>
        </p:nvSpPr>
        <p:spPr bwMode="auto">
          <a:xfrm rot="16200000" flipV="1">
            <a:off x="6324578" y="76222"/>
            <a:ext cx="228600" cy="380956"/>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32" name="Text Box 60"/>
          <p:cNvSpPr txBox="1">
            <a:spLocks noChangeArrowheads="1"/>
          </p:cNvSpPr>
          <p:nvPr/>
        </p:nvSpPr>
        <p:spPr bwMode="auto">
          <a:xfrm>
            <a:off x="6580838" y="332656"/>
            <a:ext cx="1996425" cy="70788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0">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sz="3200" b="1" dirty="0">
                <a:solidFill>
                  <a:srgbClr val="FFFFFF"/>
                </a:solidFill>
                <a:latin typeface="Arial" panose="020B0604020202020204" pitchFamily="34" charset="0"/>
                <a:cs typeface="Arial" panose="020B0604020202020204" pitchFamily="34" charset="0"/>
              </a:rPr>
              <a:t>حرمون</a:t>
            </a:r>
            <a:endParaRPr lang="en-US" b="1" dirty="0">
              <a:solidFill>
                <a:srgbClr val="FFFFFF"/>
              </a:solidFill>
              <a:latin typeface="Arial" panose="020B0604020202020204" pitchFamily="34" charset="0"/>
              <a:cs typeface="Arial" panose="020B0604020202020204" pitchFamily="34" charset="0"/>
            </a:endParaRPr>
          </a:p>
        </p:txBody>
      </p:sp>
      <p:grpSp>
        <p:nvGrpSpPr>
          <p:cNvPr id="46085" name="Group 63"/>
          <p:cNvGrpSpPr>
            <a:grpSpLocks/>
          </p:cNvGrpSpPr>
          <p:nvPr/>
        </p:nvGrpSpPr>
        <p:grpSpPr bwMode="auto">
          <a:xfrm>
            <a:off x="5334000" y="1987550"/>
            <a:ext cx="2112963" cy="774700"/>
            <a:chOff x="3360" y="1252"/>
            <a:chExt cx="1176" cy="488"/>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9" name="Text Box 47"/>
            <p:cNvSpPr txBox="1">
              <a:spLocks noChangeArrowheads="1"/>
            </p:cNvSpPr>
            <p:nvPr/>
          </p:nvSpPr>
          <p:spPr bwMode="auto">
            <a:xfrm>
              <a:off x="3528" y="1372"/>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تابور</a:t>
              </a:r>
              <a:endParaRPr lang="en-US" dirty="0">
                <a:latin typeface="Arial" panose="020B0604020202020204" pitchFamily="34" charset="0"/>
                <a:cs typeface="Arial" panose="020B0604020202020204" pitchFamily="34" charset="0"/>
              </a:endParaRPr>
            </a:p>
          </p:txBody>
        </p:sp>
      </p:grpSp>
      <p:sp>
        <p:nvSpPr>
          <p:cNvPr id="28737" name="Line 65"/>
          <p:cNvSpPr>
            <a:spLocks noChangeShapeType="1"/>
          </p:cNvSpPr>
          <p:nvPr/>
        </p:nvSpPr>
        <p:spPr bwMode="auto">
          <a:xfrm rot="16200000" flipV="1">
            <a:off x="6230144" y="4672806"/>
            <a:ext cx="228600" cy="344488"/>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38" name="Text Box 66"/>
          <p:cNvSpPr txBox="1">
            <a:spLocks noChangeArrowheads="1"/>
          </p:cNvSpPr>
          <p:nvPr/>
        </p:nvSpPr>
        <p:spPr bwMode="auto">
          <a:xfrm>
            <a:off x="6438900" y="4921250"/>
            <a:ext cx="1811338" cy="58477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نبو</a:t>
            </a:r>
            <a:endParaRPr lang="en-US" dirty="0">
              <a:latin typeface="Arial" panose="020B0604020202020204" pitchFamily="34" charset="0"/>
              <a:cs typeface="Arial" panose="020B0604020202020204" pitchFamily="34" charset="0"/>
            </a:endParaRPr>
          </a:p>
        </p:txBody>
      </p:sp>
      <p:grpSp>
        <p:nvGrpSpPr>
          <p:cNvPr id="46088" name="Group 67"/>
          <p:cNvGrpSpPr>
            <a:grpSpLocks/>
          </p:cNvGrpSpPr>
          <p:nvPr/>
        </p:nvGrpSpPr>
        <p:grpSpPr bwMode="auto">
          <a:xfrm>
            <a:off x="3581400" y="2514600"/>
            <a:ext cx="1811338" cy="857250"/>
            <a:chOff x="2256" y="1584"/>
            <a:chExt cx="1008" cy="540"/>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6" name="Text Box 44"/>
            <p:cNvSpPr txBox="1">
              <a:spLocks noChangeArrowheads="1"/>
            </p:cNvSpPr>
            <p:nvPr/>
          </p:nvSpPr>
          <p:spPr bwMode="auto">
            <a:xfrm>
              <a:off x="2256" y="1756"/>
              <a:ext cx="912"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جلبوع</a:t>
              </a:r>
              <a:endParaRPr lang="en-US" dirty="0">
                <a:latin typeface="Arial" panose="020B0604020202020204" pitchFamily="34" charset="0"/>
                <a:cs typeface="Arial" panose="020B0604020202020204" pitchFamily="34" charset="0"/>
              </a:endParaRPr>
            </a:p>
          </p:txBody>
        </p:sp>
      </p:grpSp>
      <p:grpSp>
        <p:nvGrpSpPr>
          <p:cNvPr id="46089" name="Group 68"/>
          <p:cNvGrpSpPr>
            <a:grpSpLocks/>
          </p:cNvGrpSpPr>
          <p:nvPr/>
        </p:nvGrpSpPr>
        <p:grpSpPr bwMode="auto">
          <a:xfrm>
            <a:off x="2362200" y="1676400"/>
            <a:ext cx="1982788" cy="857250"/>
            <a:chOff x="1488" y="1056"/>
            <a:chExt cx="1104" cy="540"/>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7" name="Text Box 45"/>
            <p:cNvSpPr txBox="1">
              <a:spLocks noChangeArrowheads="1"/>
            </p:cNvSpPr>
            <p:nvPr/>
          </p:nvSpPr>
          <p:spPr bwMode="auto">
            <a:xfrm>
              <a:off x="1488" y="1228"/>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الكرمل</a:t>
              </a:r>
              <a:endParaRPr lang="en-US" dirty="0">
                <a:latin typeface="Arial" panose="020B0604020202020204" pitchFamily="34" charset="0"/>
                <a:cs typeface="Arial" panose="020B0604020202020204" pitchFamily="34" charset="0"/>
              </a:endParaRPr>
            </a:p>
          </p:txBody>
        </p:sp>
      </p:grpSp>
      <p:grpSp>
        <p:nvGrpSpPr>
          <p:cNvPr id="46090" name="Group 70"/>
          <p:cNvGrpSpPr>
            <a:grpSpLocks/>
          </p:cNvGrpSpPr>
          <p:nvPr/>
        </p:nvGrpSpPr>
        <p:grpSpPr bwMode="auto">
          <a:xfrm>
            <a:off x="5867400" y="5943600"/>
            <a:ext cx="1379538"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5" name="Text Box 43"/>
            <p:cNvSpPr txBox="1">
              <a:spLocks noChangeArrowheads="1"/>
            </p:cNvSpPr>
            <p:nvPr/>
          </p:nvSpPr>
          <p:spPr bwMode="auto">
            <a:xfrm>
              <a:off x="3840" y="3744"/>
              <a:ext cx="62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هور</a:t>
              </a:r>
              <a:endParaRPr lang="en-US" dirty="0">
                <a:latin typeface="Arial" panose="020B0604020202020204" pitchFamily="34" charset="0"/>
                <a:cs typeface="Arial" panose="020B0604020202020204" pitchFamily="34" charset="0"/>
              </a:endParaRPr>
            </a:p>
          </p:txBody>
        </p:sp>
      </p:grpSp>
      <p:sp>
        <p:nvSpPr>
          <p:cNvPr id="2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latin typeface="Arial" panose="020B0604020202020204" pitchFamily="34" charset="0"/>
                <a:cs typeface="Arial" panose="020B0604020202020204" pitchFamily="34" charset="0"/>
              </a:rPr>
              <a:t>10</a:t>
            </a:r>
            <a:endParaRPr lang="en-US" dirty="0">
              <a:latin typeface="Arial" panose="020B0604020202020204" pitchFamily="34" charset="0"/>
              <a:cs typeface="Arial" panose="020B0604020202020204" pitchFamily="34" charset="0"/>
            </a:endParaRPr>
          </a:p>
        </p:txBody>
      </p:sp>
      <p:grpSp>
        <p:nvGrpSpPr>
          <p:cNvPr id="25" name="Group 58"/>
          <p:cNvGrpSpPr>
            <a:grpSpLocks/>
          </p:cNvGrpSpPr>
          <p:nvPr/>
        </p:nvGrpSpPr>
        <p:grpSpPr bwMode="auto">
          <a:xfrm>
            <a:off x="3131841" y="4155309"/>
            <a:ext cx="1727617" cy="584200"/>
            <a:chOff x="2880" y="2348"/>
            <a:chExt cx="962" cy="368"/>
          </a:xfrm>
        </p:grpSpPr>
        <p:sp>
          <p:nvSpPr>
            <p:cNvPr id="26" name="Text Box 48"/>
            <p:cNvSpPr txBox="1">
              <a:spLocks noChangeArrowheads="1"/>
            </p:cNvSpPr>
            <p:nvPr/>
          </p:nvSpPr>
          <p:spPr bwMode="auto">
            <a:xfrm>
              <a:off x="2880" y="2348"/>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صهيون</a:t>
              </a:r>
              <a:endParaRPr lang="en-US" dirty="0">
                <a:latin typeface="Arial" panose="020B0604020202020204" pitchFamily="34" charset="0"/>
                <a:cs typeface="Arial" panose="020B0604020202020204" pitchFamily="34" charset="0"/>
              </a:endParaRPr>
            </a:p>
          </p:txBody>
        </p:sp>
        <p:sp>
          <p:nvSpPr>
            <p:cNvPr id="27" name="Line 54"/>
            <p:cNvSpPr>
              <a:spLocks noChangeShapeType="1"/>
            </p:cNvSpPr>
            <p:nvPr/>
          </p:nvSpPr>
          <p:spPr bwMode="auto">
            <a:xfrm>
              <a:off x="3696" y="2445"/>
              <a:ext cx="146" cy="262"/>
            </a:xfrm>
            <a:prstGeom prst="line">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endParaRPr 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56182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وضعك الله </a:t>
            </a:r>
            <a:r>
              <a:rPr lang="ar-JO" sz="2800" dirty="0">
                <a:solidFill>
                  <a:srgbClr val="FFFFFF"/>
                </a:solidFill>
                <a:effectLst/>
                <a:latin typeface="Arial" panose="020B0604020202020204" pitchFamily="34" charset="0"/>
                <a:cs typeface="Arial" panose="020B0604020202020204" pitchFamily="34" charset="0"/>
              </a:rPr>
              <a:t>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مكان استراتيجي لتحقيق مقاصده؟</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rPr>
              <a:t>سؤال للتفكير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endParaRP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nchor="ct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هكذا قال السيد الرب هذه أورشليم في وسط الشعوب قد أقمتها وحواليها الأراضي</a:t>
            </a: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 5: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5556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Freeform 9"/>
          <p:cNvSpPr>
            <a:spLocks/>
          </p:cNvSpPr>
          <p:nvPr/>
        </p:nvSpPr>
        <p:spPr bwMode="auto">
          <a:xfrm>
            <a:off x="-130175" y="1214438"/>
            <a:ext cx="3322638" cy="2960687"/>
          </a:xfrm>
          <a:custGeom>
            <a:avLst/>
            <a:gdLst/>
            <a:ahLst/>
            <a:cxnLst>
              <a:cxn ang="0">
                <a:pos x="2093" y="1856"/>
              </a:cxn>
              <a:cxn ang="0">
                <a:pos x="2050" y="1841"/>
              </a:cxn>
              <a:cxn ang="0">
                <a:pos x="1964" y="1827"/>
              </a:cxn>
              <a:cxn ang="0">
                <a:pos x="1757" y="1774"/>
              </a:cxn>
              <a:cxn ang="0">
                <a:pos x="1724" y="1712"/>
              </a:cxn>
              <a:cxn ang="0">
                <a:pos x="1637" y="1669"/>
              </a:cxn>
              <a:cxn ang="0">
                <a:pos x="1560" y="1621"/>
              </a:cxn>
              <a:cxn ang="0">
                <a:pos x="1498" y="1467"/>
              </a:cxn>
              <a:cxn ang="0">
                <a:pos x="1407" y="1400"/>
              </a:cxn>
              <a:cxn ang="0">
                <a:pos x="1349" y="1352"/>
              </a:cxn>
              <a:cxn ang="0">
                <a:pos x="1392" y="1328"/>
              </a:cxn>
              <a:cxn ang="0">
                <a:pos x="1364" y="1261"/>
              </a:cxn>
              <a:cxn ang="0">
                <a:pos x="1349" y="1241"/>
              </a:cxn>
              <a:cxn ang="0">
                <a:pos x="1320" y="1174"/>
              </a:cxn>
              <a:cxn ang="0">
                <a:pos x="1277" y="1150"/>
              </a:cxn>
              <a:cxn ang="0">
                <a:pos x="1181" y="1112"/>
              </a:cxn>
              <a:cxn ang="0">
                <a:pos x="1138" y="1069"/>
              </a:cxn>
              <a:cxn ang="0">
                <a:pos x="1100" y="1035"/>
              </a:cxn>
              <a:cxn ang="0">
                <a:pos x="1066" y="992"/>
              </a:cxn>
              <a:cxn ang="0">
                <a:pos x="946" y="896"/>
              </a:cxn>
              <a:cxn ang="0">
                <a:pos x="768" y="901"/>
              </a:cxn>
              <a:cxn ang="0">
                <a:pos x="730" y="877"/>
              </a:cxn>
              <a:cxn ang="0">
                <a:pos x="605" y="790"/>
              </a:cxn>
              <a:cxn ang="0">
                <a:pos x="586" y="747"/>
              </a:cxn>
              <a:cxn ang="0">
                <a:pos x="552" y="675"/>
              </a:cxn>
              <a:cxn ang="0">
                <a:pos x="524" y="641"/>
              </a:cxn>
              <a:cxn ang="0">
                <a:pos x="495" y="589"/>
              </a:cxn>
              <a:cxn ang="0">
                <a:pos x="360" y="550"/>
              </a:cxn>
              <a:cxn ang="0">
                <a:pos x="264" y="493"/>
              </a:cxn>
              <a:cxn ang="0">
                <a:pos x="173" y="454"/>
              </a:cxn>
              <a:cxn ang="0">
                <a:pos x="130" y="478"/>
              </a:cxn>
              <a:cxn ang="0">
                <a:pos x="120" y="344"/>
              </a:cxn>
              <a:cxn ang="0">
                <a:pos x="92" y="301"/>
              </a:cxn>
              <a:cxn ang="0">
                <a:pos x="0" y="181"/>
              </a:cxn>
              <a:cxn ang="0">
                <a:pos x="10" y="161"/>
              </a:cxn>
              <a:cxn ang="0">
                <a:pos x="44" y="152"/>
              </a:cxn>
              <a:cxn ang="0">
                <a:pos x="197" y="137"/>
              </a:cxn>
              <a:cxn ang="0">
                <a:pos x="144" y="51"/>
              </a:cxn>
              <a:cxn ang="0">
                <a:pos x="125" y="41"/>
              </a:cxn>
              <a:cxn ang="0">
                <a:pos x="154" y="51"/>
              </a:cxn>
              <a:cxn ang="0">
                <a:pos x="284" y="46"/>
              </a:cxn>
              <a:cxn ang="0">
                <a:pos x="288" y="3"/>
              </a:cxn>
              <a:cxn ang="0">
                <a:pos x="298" y="3"/>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07" name="Freeform 11"/>
          <p:cNvSpPr>
            <a:spLocks/>
          </p:cNvSpPr>
          <p:nvPr/>
        </p:nvSpPr>
        <p:spPr bwMode="auto">
          <a:xfrm>
            <a:off x="701675" y="1089025"/>
            <a:ext cx="2193925" cy="2957513"/>
          </a:xfrm>
          <a:custGeom>
            <a:avLst/>
            <a:gdLst/>
            <a:ahLst/>
            <a:cxnLst>
              <a:cxn ang="0">
                <a:pos x="1382" y="1863"/>
              </a:cxn>
              <a:cxn ang="0">
                <a:pos x="1334" y="1757"/>
              </a:cxn>
              <a:cxn ang="0">
                <a:pos x="1291" y="1685"/>
              </a:cxn>
              <a:cxn ang="0">
                <a:pos x="1320" y="1599"/>
              </a:cxn>
              <a:cxn ang="0">
                <a:pos x="1257" y="1488"/>
              </a:cxn>
              <a:cxn ang="0">
                <a:pos x="1195" y="1412"/>
              </a:cxn>
              <a:cxn ang="0">
                <a:pos x="1108" y="1383"/>
              </a:cxn>
              <a:cxn ang="0">
                <a:pos x="1089" y="1364"/>
              </a:cxn>
              <a:cxn ang="0">
                <a:pos x="1046" y="1349"/>
              </a:cxn>
              <a:cxn ang="0">
                <a:pos x="1022" y="1320"/>
              </a:cxn>
              <a:cxn ang="0">
                <a:pos x="974" y="1301"/>
              </a:cxn>
              <a:cxn ang="0">
                <a:pos x="950" y="1263"/>
              </a:cxn>
              <a:cxn ang="0">
                <a:pos x="916" y="1167"/>
              </a:cxn>
              <a:cxn ang="0">
                <a:pos x="873" y="1143"/>
              </a:cxn>
              <a:cxn ang="0">
                <a:pos x="849" y="1066"/>
              </a:cxn>
              <a:cxn ang="0">
                <a:pos x="825" y="951"/>
              </a:cxn>
              <a:cxn ang="0">
                <a:pos x="801" y="908"/>
              </a:cxn>
              <a:cxn ang="0">
                <a:pos x="777" y="879"/>
              </a:cxn>
              <a:cxn ang="0">
                <a:pos x="739" y="869"/>
              </a:cxn>
              <a:cxn ang="0">
                <a:pos x="724" y="764"/>
              </a:cxn>
              <a:cxn ang="0">
                <a:pos x="710" y="716"/>
              </a:cxn>
              <a:cxn ang="0">
                <a:pos x="724" y="668"/>
              </a:cxn>
              <a:cxn ang="0">
                <a:pos x="720" y="629"/>
              </a:cxn>
              <a:cxn ang="0">
                <a:pos x="739" y="600"/>
              </a:cxn>
              <a:cxn ang="0">
                <a:pos x="667" y="528"/>
              </a:cxn>
              <a:cxn ang="0">
                <a:pos x="710" y="533"/>
              </a:cxn>
              <a:cxn ang="0">
                <a:pos x="729" y="528"/>
              </a:cxn>
              <a:cxn ang="0">
                <a:pos x="715" y="524"/>
              </a:cxn>
              <a:cxn ang="0">
                <a:pos x="672" y="509"/>
              </a:cxn>
              <a:cxn ang="0">
                <a:pos x="657" y="504"/>
              </a:cxn>
              <a:cxn ang="0">
                <a:pos x="648" y="514"/>
              </a:cxn>
              <a:cxn ang="0">
                <a:pos x="643" y="500"/>
              </a:cxn>
              <a:cxn ang="0">
                <a:pos x="624" y="452"/>
              </a:cxn>
              <a:cxn ang="0">
                <a:pos x="604" y="408"/>
              </a:cxn>
              <a:cxn ang="0">
                <a:pos x="552" y="346"/>
              </a:cxn>
              <a:cxn ang="0">
                <a:pos x="480" y="188"/>
              </a:cxn>
              <a:cxn ang="0">
                <a:pos x="441" y="197"/>
              </a:cxn>
              <a:cxn ang="0">
                <a:pos x="427" y="188"/>
              </a:cxn>
              <a:cxn ang="0">
                <a:pos x="350" y="164"/>
              </a:cxn>
              <a:cxn ang="0">
                <a:pos x="326" y="159"/>
              </a:cxn>
              <a:cxn ang="0">
                <a:pos x="259" y="149"/>
              </a:cxn>
              <a:cxn ang="0">
                <a:pos x="129" y="125"/>
              </a:cxn>
              <a:cxn ang="0">
                <a:pos x="67" y="58"/>
              </a:cxn>
              <a:cxn ang="0">
                <a:pos x="48" y="0"/>
              </a:cxn>
              <a:cxn ang="0">
                <a:pos x="19" y="15"/>
              </a:cxn>
              <a:cxn ang="0">
                <a:pos x="0" y="68"/>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17" name="Text Box 21"/>
          <p:cNvSpPr txBox="1">
            <a:spLocks noChangeArrowheads="1"/>
          </p:cNvSpPr>
          <p:nvPr/>
        </p:nvSpPr>
        <p:spPr bwMode="auto">
          <a:xfrm>
            <a:off x="165100" y="2162175"/>
            <a:ext cx="1968500" cy="519113"/>
          </a:xfrm>
          <a:prstGeom prst="rect">
            <a:avLst/>
          </a:prstGeom>
          <a:solidFill>
            <a:schemeClr val="bg1"/>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الفرات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18" name="Text Box 22"/>
          <p:cNvSpPr txBox="1">
            <a:spLocks noChangeArrowheads="1"/>
          </p:cNvSpPr>
          <p:nvPr/>
        </p:nvSpPr>
        <p:spPr bwMode="auto">
          <a:xfrm>
            <a:off x="838200" y="1004888"/>
            <a:ext cx="1968500" cy="523220"/>
          </a:xfrm>
          <a:prstGeom prst="rect">
            <a:avLst/>
          </a:prstGeom>
          <a:solidFill>
            <a:schemeClr val="bg1"/>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دجلة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19" name="Text Box 23"/>
          <p:cNvSpPr txBox="1">
            <a:spLocks noChangeArrowheads="1"/>
          </p:cNvSpPr>
          <p:nvPr/>
        </p:nvSpPr>
        <p:spPr bwMode="auto">
          <a:xfrm>
            <a:off x="3200400" y="5195888"/>
            <a:ext cx="2438400" cy="519112"/>
          </a:xfrm>
          <a:prstGeom prst="rect">
            <a:avLst/>
          </a:prstGeom>
          <a:solidFill>
            <a:schemeClr val="bg1"/>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خليج فارس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20" name="Line 24"/>
          <p:cNvSpPr>
            <a:spLocks noChangeShapeType="1"/>
          </p:cNvSpPr>
          <p:nvPr/>
        </p:nvSpPr>
        <p:spPr bwMode="auto">
          <a:xfrm flipH="1">
            <a:off x="1447800" y="838200"/>
            <a:ext cx="2971800" cy="1447800"/>
          </a:xfrm>
          <a:prstGeom prst="line">
            <a:avLst/>
          </a:prstGeom>
          <a:noFill/>
          <a:ln w="76200">
            <a:solidFill>
              <a:schemeClr val="tx1"/>
            </a:solidFill>
            <a:round/>
            <a:headEn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104" name="Rectangle 8"/>
          <p:cNvSpPr>
            <a:spLocks noGrp="1" noRot="1" noChangeArrowheads="1"/>
          </p:cNvSpPr>
          <p:nvPr>
            <p:ph type="title" idx="4294967295"/>
          </p:nvPr>
        </p:nvSpPr>
        <p:spPr>
          <a:xfrm>
            <a:off x="1295400" y="76200"/>
            <a:ext cx="5715000" cy="762000"/>
          </a:xfrm>
          <a:solidFill>
            <a:schemeClr val="tx1"/>
          </a:solidFill>
          <a:ln>
            <a:solidFill>
              <a:schemeClr val="bg2"/>
            </a:solidFill>
          </a:ln>
        </p:spPr>
        <p:txBody>
          <a:bodyPr/>
          <a:lstStyle/>
          <a:p>
            <a:pPr eaLnBrk="1" hangingPunct="1">
              <a:defRPr/>
            </a:pPr>
            <a:r>
              <a:rPr lang="ar-JO"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بلاد ما بين النهرين</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5" name="Text Box 25"/>
          <p:cNvSpPr txBox="1">
            <a:spLocks noChangeAspect="1" noChangeArrowheads="1"/>
          </p:cNvSpPr>
          <p:nvPr/>
        </p:nvSpPr>
        <p:spPr bwMode="auto">
          <a:xfrm>
            <a:off x="8604250" y="76200"/>
            <a:ext cx="539750" cy="461665"/>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9</a:t>
            </a:r>
          </a:p>
        </p:txBody>
      </p:sp>
      <p:sp>
        <p:nvSpPr>
          <p:cNvPr id="2" name="Text Box 21">
            <a:extLst>
              <a:ext uri="{FF2B5EF4-FFF2-40B4-BE49-F238E27FC236}">
                <a16:creationId xmlns:a16="http://schemas.microsoft.com/office/drawing/2014/main" id="{172B94C1-A28D-10F3-3FA4-13C740FA4201}"/>
              </a:ext>
            </a:extLst>
          </p:cNvPr>
          <p:cNvSpPr txBox="1">
            <a:spLocks noChangeArrowheads="1"/>
          </p:cNvSpPr>
          <p:nvPr/>
        </p:nvSpPr>
        <p:spPr bwMode="auto">
          <a:xfrm>
            <a:off x="1515917" y="2745045"/>
            <a:ext cx="1968500" cy="519113"/>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22">
            <a:extLst>
              <a:ext uri="{FF2B5EF4-FFF2-40B4-BE49-F238E27FC236}">
                <a16:creationId xmlns:a16="http://schemas.microsoft.com/office/drawing/2014/main" id="{F64C2FEB-27E1-F048-E4B7-6F385D247148}"/>
              </a:ext>
            </a:extLst>
          </p:cNvPr>
          <p:cNvSpPr txBox="1">
            <a:spLocks noChangeArrowheads="1"/>
          </p:cNvSpPr>
          <p:nvPr/>
        </p:nvSpPr>
        <p:spPr bwMode="auto">
          <a:xfrm>
            <a:off x="144830" y="1526381"/>
            <a:ext cx="1968500" cy="519112"/>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أشور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23">
            <a:extLst>
              <a:ext uri="{FF2B5EF4-FFF2-40B4-BE49-F238E27FC236}">
                <a16:creationId xmlns:a16="http://schemas.microsoft.com/office/drawing/2014/main" id="{99ECCFE2-01EC-D31E-2EE7-C8E38E46D040}"/>
              </a:ext>
            </a:extLst>
          </p:cNvPr>
          <p:cNvSpPr txBox="1">
            <a:spLocks noChangeArrowheads="1"/>
          </p:cNvSpPr>
          <p:nvPr/>
        </p:nvSpPr>
        <p:spPr bwMode="auto">
          <a:xfrm>
            <a:off x="2378075" y="3723203"/>
            <a:ext cx="2438400" cy="519112"/>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الكلدانيين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3">
            <a:extLst>
              <a:ext uri="{FF2B5EF4-FFF2-40B4-BE49-F238E27FC236}">
                <a16:creationId xmlns:a16="http://schemas.microsoft.com/office/drawing/2014/main" id="{23AC35B3-E950-EA42-23D3-06B7298362FF}"/>
              </a:ext>
            </a:extLst>
          </p:cNvPr>
          <p:cNvSpPr txBox="1">
            <a:spLocks noChangeArrowheads="1"/>
          </p:cNvSpPr>
          <p:nvPr/>
        </p:nvSpPr>
        <p:spPr bwMode="auto">
          <a:xfrm>
            <a:off x="4791254" y="2854490"/>
            <a:ext cx="2438400" cy="519112"/>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فارس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370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 calcmode="lin" valueType="num">
                                      <p:cBhvr>
                                        <p:cTn id="5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1000" fill="hold"/>
                                        <p:tgtEl>
                                          <p:spTgt spid="5"/>
                                        </p:tgtEl>
                                        <p:attrNameLst>
                                          <p:attrName>ppt_w</p:attrName>
                                        </p:attrNameLst>
                                      </p:cBhvr>
                                      <p:tavLst>
                                        <p:tav tm="0">
                                          <p:val>
                                            <p:fltVal val="0"/>
                                          </p:val>
                                        </p:tav>
                                        <p:tav tm="100000">
                                          <p:val>
                                            <p:strVal val="#ppt_w"/>
                                          </p:val>
                                        </p:tav>
                                      </p:tavLst>
                                    </p:anim>
                                    <p:anim calcmode="lin" valueType="num">
                                      <p:cBhvr>
                                        <p:cTn id="61" dur="1000" fill="hold"/>
                                        <p:tgtEl>
                                          <p:spTgt spid="5"/>
                                        </p:tgtEl>
                                        <p:attrNameLst>
                                          <p:attrName>ppt_h</p:attrName>
                                        </p:attrNameLst>
                                      </p:cBhvr>
                                      <p:tavLst>
                                        <p:tav tm="0">
                                          <p:val>
                                            <p:fltVal val="0"/>
                                          </p:val>
                                        </p:tav>
                                        <p:tav tm="100000">
                                          <p:val>
                                            <p:strVal val="#ppt_h"/>
                                          </p:val>
                                        </p:tav>
                                      </p:tavLst>
                                    </p:anim>
                                    <p:anim calcmode="lin" valueType="num">
                                      <p:cBhvr>
                                        <p:cTn id="6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7" grpId="0" animBg="1"/>
      <p:bldP spid="4118" grpId="0" animBg="1"/>
      <p:bldP spid="4119" grpId="0" animBg="1"/>
      <p:bldP spid="2" grpId="0" animBg="1"/>
      <p:bldP spid="3" grpId="0" animBg="1"/>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solidFill>
            <a:srgbClr val="000090"/>
          </a:solidFill>
          <a:ln w="9525">
            <a:solidFill>
              <a:schemeClr val="bg2"/>
            </a:solidFill>
            <a:miter lim="800000"/>
            <a:headEnd/>
            <a:tailEnd/>
          </a:ln>
          <a:effectLst/>
          <a:extLst>
            <a:ext uri="{909E8E84-426E-40dd-AFC4-6F175D3DCCD1}">
              <a14:hiddenFill xmlns="" xmlns:a14="http://schemas.microsoft.com/office/drawing/2010/main">
                <a:solidFill>
                  <a:srgbClr val="FFFFFF"/>
                </a:solidFill>
              </a14:hiddenFill>
            </a:ext>
          </a:extLst>
        </p:spPr>
      </p:pic>
      <p:sp>
        <p:nvSpPr>
          <p:cNvPr id="145411" name="Rectangle 3"/>
          <p:cNvSpPr>
            <a:spLocks noGrp="1" noChangeArrowheads="1"/>
          </p:cNvSpPr>
          <p:nvPr>
            <p:ph type="title"/>
          </p:nvPr>
        </p:nvSpPr>
        <p:spPr>
          <a:xfrm>
            <a:off x="0" y="0"/>
            <a:ext cx="3429000" cy="3657600"/>
          </a:xfrm>
          <a:solidFill>
            <a:srgbClr val="000090"/>
          </a:solidFill>
          <a:ln>
            <a:solidFill>
              <a:schemeClr val="bg2"/>
            </a:solidFill>
          </a:ln>
        </p:spPr>
        <p:txBody>
          <a:bodyPr/>
          <a:lstStyle/>
          <a:p>
            <a:pPr eaLnBrk="1" hangingPunct="1">
              <a:defRPr/>
            </a:pPr>
            <a:r>
              <a:rPr lang="ar-JO" sz="4000" dirty="0">
                <a:latin typeface="Arial" panose="020B0604020202020204" pitchFamily="34" charset="0"/>
                <a:cs typeface="Arial" panose="020B0604020202020204" pitchFamily="34" charset="0"/>
              </a:rPr>
              <a:t>من                دان                إلى                بئر السبع</a:t>
            </a:r>
            <a:endParaRPr lang="en-US" sz="4000" dirty="0">
              <a:latin typeface="Arial" panose="020B0604020202020204" pitchFamily="34" charset="0"/>
              <a:cs typeface="Arial" panose="020B0604020202020204" pitchFamily="34" charset="0"/>
            </a:endParaRPr>
          </a:p>
        </p:txBody>
      </p:sp>
      <p:sp>
        <p:nvSpPr>
          <p:cNvPr id="145412" name="Oval 4"/>
          <p:cNvSpPr>
            <a:spLocks noChangeArrowheads="1"/>
          </p:cNvSpPr>
          <p:nvPr/>
        </p:nvSpPr>
        <p:spPr bwMode="auto">
          <a:xfrm rot="784604">
            <a:off x="3592513" y="-63500"/>
            <a:ext cx="2576512" cy="7010400"/>
          </a:xfrm>
          <a:prstGeom prst="ellipse">
            <a:avLst/>
          </a:prstGeom>
          <a:noFill/>
          <a:ln w="28575">
            <a:solidFill>
              <a:srgbClr val="FF0000"/>
            </a:solidFill>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45413" name="Text Box 5"/>
          <p:cNvSpPr txBox="1">
            <a:spLocks noChangeArrowheads="1"/>
          </p:cNvSpPr>
          <p:nvPr/>
        </p:nvSpPr>
        <p:spPr bwMode="auto">
          <a:xfrm>
            <a:off x="0" y="6216651"/>
            <a:ext cx="3429000" cy="740741"/>
          </a:xfrm>
          <a:prstGeom prst="rect">
            <a:avLst/>
          </a:prstGeo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40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defRPr>
            </a:lvl2pPr>
            <a:lvl3pPr algn="ctr" fontAlgn="base">
              <a:spcBef>
                <a:spcPct val="0"/>
              </a:spcBef>
              <a:defRPr sz="4400" b="1">
                <a:solidFill>
                  <a:schemeClr val="tx2"/>
                </a:solidFill>
                <a:effectLst>
                  <a:outerShdw blurRad="38100" dist="38100" dir="2700000" algn="tl">
                    <a:srgbClr val="000000"/>
                  </a:outerShdw>
                </a:effectLst>
                <a:latin typeface="Arial" charset="0"/>
              </a:defRPr>
            </a:lvl3pPr>
            <a:lvl4pPr algn="ctr" fontAlgn="base">
              <a:spcBef>
                <a:spcPct val="0"/>
              </a:spcBef>
              <a:defRPr sz="4400" b="1">
                <a:solidFill>
                  <a:schemeClr val="tx2"/>
                </a:solidFill>
                <a:effectLst>
                  <a:outerShdw blurRad="38100" dist="38100" dir="2700000" algn="tl">
                    <a:srgbClr val="000000"/>
                  </a:outerShdw>
                </a:effectLst>
                <a:latin typeface="Arial" charset="0"/>
              </a:defRPr>
            </a:lvl4pPr>
            <a:lvl5pPr algn="ctr" fontAlgn="base">
              <a:spcBef>
                <a:spcPct val="0"/>
              </a:spcBef>
              <a:defRPr sz="4400" b="1">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ar-JO" dirty="0">
                <a:latin typeface="Arial" panose="020B0604020202020204" pitchFamily="34" charset="0"/>
                <a:cs typeface="Arial" panose="020B0604020202020204" pitchFamily="34" charset="0"/>
              </a:rPr>
              <a:t>بئر السبع</a:t>
            </a:r>
            <a:endParaRPr lang="en-US" dirty="0">
              <a:latin typeface="Arial" panose="020B0604020202020204" pitchFamily="34" charset="0"/>
              <a:cs typeface="Arial" panose="020B0604020202020204" pitchFamily="34" charset="0"/>
            </a:endParaRPr>
          </a:p>
        </p:txBody>
      </p:sp>
      <p:sp>
        <p:nvSpPr>
          <p:cNvPr id="145415" name="Oval 7"/>
          <p:cNvSpPr>
            <a:spLocks noChangeArrowheads="1"/>
          </p:cNvSpPr>
          <p:nvPr/>
        </p:nvSpPr>
        <p:spPr bwMode="auto">
          <a:xfrm>
            <a:off x="3657600" y="6309320"/>
            <a:ext cx="338336" cy="393512"/>
          </a:xfrm>
          <a:prstGeom prst="ellipse">
            <a:avLst/>
          </a:prstGeom>
          <a:solidFill>
            <a:srgbClr val="0033CC"/>
          </a:solidFill>
          <a:ln w="9525">
            <a:noFill/>
            <a:round/>
            <a:headEnd/>
            <a:tailEnd/>
          </a:ln>
          <a:effectLst>
            <a:outerShdw blurRad="63500" dist="38099" dir="2700000" algn="ctr" rotWithShape="0">
              <a:schemeClr val="bg2">
                <a:alpha val="50000"/>
              </a:schemeClr>
            </a:outerShdw>
          </a:effectLst>
        </p:spPr>
        <p:txBody>
          <a:bodyPr wrap="square" anchor="ctr">
            <a:spAutoFit/>
          </a:bodyPr>
          <a:lstStyle/>
          <a:p>
            <a:pPr>
              <a:defRPr/>
            </a:pPr>
            <a:endParaRPr lang="en-US">
              <a:latin typeface="Arial" panose="020B0604020202020204" pitchFamily="34" charset="0"/>
              <a:ea typeface="+mn-ea"/>
              <a:cs typeface="Arial" panose="020B0604020202020204" pitchFamily="34" charset="0"/>
            </a:endParaRPr>
          </a:p>
        </p:txBody>
      </p:sp>
      <p:sp>
        <p:nvSpPr>
          <p:cNvPr id="145416" name="Text Box 8"/>
          <p:cNvSpPr txBox="1">
            <a:spLocks noChangeArrowheads="1"/>
          </p:cNvSpPr>
          <p:nvPr/>
        </p:nvSpPr>
        <p:spPr bwMode="auto">
          <a:xfrm>
            <a:off x="6400800" y="0"/>
            <a:ext cx="1143000" cy="707886"/>
          </a:xfrm>
          <a:prstGeom prst="rect">
            <a:avLst/>
          </a:prstGeo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defRPr>
            </a:lvl2pPr>
            <a:lvl3pPr algn="ctr" fontAlgn="base">
              <a:spcBef>
                <a:spcPct val="0"/>
              </a:spcBef>
              <a:defRPr sz="4400" b="1">
                <a:solidFill>
                  <a:schemeClr val="tx2"/>
                </a:solidFill>
                <a:effectLst>
                  <a:outerShdw blurRad="38100" dist="38100" dir="2700000" algn="tl">
                    <a:srgbClr val="000000"/>
                  </a:outerShdw>
                </a:effectLst>
                <a:latin typeface="Arial" charset="0"/>
              </a:defRPr>
            </a:lvl3pPr>
            <a:lvl4pPr algn="ctr" fontAlgn="base">
              <a:spcBef>
                <a:spcPct val="0"/>
              </a:spcBef>
              <a:defRPr sz="4400" b="1">
                <a:solidFill>
                  <a:schemeClr val="tx2"/>
                </a:solidFill>
                <a:effectLst>
                  <a:outerShdw blurRad="38100" dist="38100" dir="2700000" algn="tl">
                    <a:srgbClr val="000000"/>
                  </a:outerShdw>
                </a:effectLst>
                <a:latin typeface="Arial" charset="0"/>
              </a:defRPr>
            </a:lvl4pPr>
            <a:lvl5pPr algn="ctr" fontAlgn="base">
              <a:spcBef>
                <a:spcPct val="0"/>
              </a:spcBef>
              <a:defRPr sz="4400" b="1">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ar-JO" dirty="0">
                <a:latin typeface="Arial" panose="020B0604020202020204" pitchFamily="34" charset="0"/>
                <a:cs typeface="Arial" panose="020B0604020202020204" pitchFamily="34" charset="0"/>
              </a:rPr>
              <a:t>دان</a:t>
            </a:r>
            <a:endParaRPr lang="en-US" dirty="0">
              <a:latin typeface="Arial" panose="020B0604020202020204" pitchFamily="34" charset="0"/>
              <a:cs typeface="Arial" panose="020B0604020202020204" pitchFamily="34" charset="0"/>
            </a:endParaRPr>
          </a:p>
        </p:txBody>
      </p:sp>
      <p:sp>
        <p:nvSpPr>
          <p:cNvPr id="145417" name="Oval 9"/>
          <p:cNvSpPr>
            <a:spLocks noChangeArrowheads="1"/>
          </p:cNvSpPr>
          <p:nvPr/>
        </p:nvSpPr>
        <p:spPr bwMode="auto">
          <a:xfrm>
            <a:off x="5562600" y="441920"/>
            <a:ext cx="338336" cy="393512"/>
          </a:xfrm>
          <a:prstGeom prst="ellipse">
            <a:avLst/>
          </a:prstGeom>
          <a:solidFill>
            <a:srgbClr val="0033CC"/>
          </a:solidFill>
          <a:ln w="9525">
            <a:noFill/>
            <a:round/>
            <a:headEnd/>
            <a:tailEnd/>
          </a:ln>
          <a:effectLst>
            <a:outerShdw blurRad="63500" dist="38099" dir="2700000" algn="ctr" rotWithShape="0">
              <a:schemeClr val="bg2">
                <a:alpha val="50000"/>
              </a:schemeClr>
            </a:outerShdw>
          </a:effectLst>
        </p:spPr>
        <p:txBody>
          <a:bodyPr wrap="square" anchor="ctr">
            <a:spAutoFit/>
          </a:bodyPr>
          <a:lstStyle/>
          <a:p>
            <a:pPr>
              <a:defRPr/>
            </a:pPr>
            <a:endParaRPr lang="en-US">
              <a:latin typeface="Arial" panose="020B0604020202020204" pitchFamily="34" charset="0"/>
              <a:ea typeface="+mn-ea"/>
              <a:cs typeface="Arial" panose="020B0604020202020204" pitchFamily="34" charset="0"/>
            </a:endParaRPr>
          </a:p>
        </p:txBody>
      </p:sp>
      <p:sp>
        <p:nvSpPr>
          <p:cNvPr id="10"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latin typeface="Arial" panose="020B0604020202020204" pitchFamily="34" charset="0"/>
                <a:cs typeface="Arial" panose="020B0604020202020204" pitchFamily="34" charset="0"/>
              </a:rPr>
              <a:t>36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fade">
                                      <p:cBhvr>
                                        <p:cTn id="7" dur="2000"/>
                                        <p:tgtEl>
                                          <p:spTgt spid="145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5412"/>
                                        </p:tgtEl>
                                        <p:attrNameLst>
                                          <p:attrName>style.visibility</p:attrName>
                                        </p:attrNameLst>
                                      </p:cBhvr>
                                      <p:to>
                                        <p:strVal val="visible"/>
                                      </p:to>
                                    </p:set>
                                    <p:animEffect transition="in" filter="wedge">
                                      <p:cBhvr>
                                        <p:cTn id="12" dur="20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nimBg="1"/>
      <p:bldP spid="1454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800" u="sng">
              <a:solidFill>
                <a:srgbClr val="000000"/>
              </a:solidFill>
              <a:latin typeface="Arial" panose="020B0604020202020204" pitchFamily="34" charset="0"/>
              <a:ea typeface="+mn-ea"/>
              <a:cs typeface="Arial" panose="020B0604020202020204" pitchFamily="34" charset="0"/>
            </a:endParaRPr>
          </a:p>
        </p:txBody>
      </p:sp>
      <p:sp>
        <p:nvSpPr>
          <p:cNvPr id="94210" name="Text Box 48"/>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12651" name="Rectangle 11"/>
          <p:cNvSpPr>
            <a:spLocks noChangeArrowheads="1"/>
          </p:cNvSpPr>
          <p:nvPr/>
        </p:nvSpPr>
        <p:spPr bwMode="auto">
          <a:xfrm>
            <a:off x="3883025" y="666750"/>
            <a:ext cx="4595813" cy="459100"/>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dirty="0">
                <a:solidFill>
                  <a:schemeClr val="bg2"/>
                </a:solidFill>
                <a:latin typeface="Arial" panose="020B0604020202020204" pitchFamily="34" charset="0"/>
                <a:ea typeface="+mn-ea"/>
                <a:cs typeface="Arial" panose="020B0604020202020204" pitchFamily="34" charset="0"/>
              </a:rPr>
              <a:t> </a:t>
            </a:r>
            <a:r>
              <a:rPr lang="ar-JO" sz="2400" dirty="0">
                <a:solidFill>
                  <a:schemeClr val="accent2"/>
                </a:solidFill>
                <a:latin typeface="Arial" panose="020B0604020202020204" pitchFamily="34" charset="0"/>
                <a:ea typeface="+mn-ea"/>
                <a:cs typeface="Arial" panose="020B0604020202020204" pitchFamily="34" charset="0"/>
              </a:rPr>
              <a:t>من دان في الشمال </a:t>
            </a:r>
            <a:endParaRPr lang="en-US" sz="2400" dirty="0">
              <a:solidFill>
                <a:schemeClr val="accent2"/>
              </a:solidFill>
              <a:latin typeface="Arial" panose="020B0604020202020204" pitchFamily="34" charset="0"/>
              <a:ea typeface="+mn-ea"/>
              <a:cs typeface="Arial" panose="020B0604020202020204" pitchFamily="34" charset="0"/>
            </a:endParaRPr>
          </a:p>
        </p:txBody>
      </p:sp>
      <p:sp>
        <p:nvSpPr>
          <p:cNvPr id="112652" name="Rectangle 12"/>
          <p:cNvSpPr>
            <a:spLocks noChangeArrowheads="1"/>
          </p:cNvSpPr>
          <p:nvPr/>
        </p:nvSpPr>
        <p:spPr bwMode="auto">
          <a:xfrm>
            <a:off x="2428875" y="5707063"/>
            <a:ext cx="5116513" cy="397545"/>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ar-JO" sz="2000" dirty="0">
                <a:solidFill>
                  <a:schemeClr val="bg2"/>
                </a:solidFill>
                <a:latin typeface="Arial" panose="020B0604020202020204" pitchFamily="34" charset="0"/>
                <a:ea typeface="+mn-ea"/>
                <a:cs typeface="Arial" panose="020B0604020202020204" pitchFamily="34" charset="0"/>
              </a:rPr>
              <a:t>... إلى بئر السبع في الجنوب ...           </a:t>
            </a:r>
            <a:endParaRPr lang="en-US" sz="2400" dirty="0">
              <a:solidFill>
                <a:schemeClr val="accent2"/>
              </a:solidFill>
              <a:latin typeface="Arial" panose="020B0604020202020204" pitchFamily="34" charset="0"/>
              <a:ea typeface="+mn-ea"/>
              <a:cs typeface="Arial" panose="020B0604020202020204" pitchFamily="34" charset="0"/>
            </a:endParaRPr>
          </a:p>
        </p:txBody>
      </p:sp>
      <p:sp>
        <p:nvSpPr>
          <p:cNvPr id="94215" name="Freeform 3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4216" name="Rectangle 3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17" name="Freeform 3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4218" name="AutoShape 3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94219" name="Rectangle 3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94220" name="Rectangle 4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1" name="AutoShape 4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2" name="Line 4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3" name="Line 4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4" name="Rectangle 44"/>
          <p:cNvSpPr>
            <a:spLocks noChangeArrowheads="1"/>
          </p:cNvSpPr>
          <p:nvPr/>
        </p:nvSpPr>
        <p:spPr bwMode="auto">
          <a:xfrm>
            <a:off x="8053388" y="3429000"/>
            <a:ext cx="66364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solidFill>
                  <a:srgbClr val="000000"/>
                </a:solidFill>
                <a:latin typeface="Arial" panose="020B0604020202020204" pitchFamily="34" charset="0"/>
                <a:cs typeface="Arial" panose="020B0604020202020204" pitchFamily="34" charset="0"/>
              </a:rPr>
              <a:t>JOSHUA</a:t>
            </a:r>
          </a:p>
        </p:txBody>
      </p:sp>
      <p:sp>
        <p:nvSpPr>
          <p:cNvPr id="94225" name="Rectangle 45"/>
          <p:cNvSpPr>
            <a:spLocks noChangeArrowheads="1"/>
          </p:cNvSpPr>
          <p:nvPr/>
        </p:nvSpPr>
        <p:spPr bwMode="auto">
          <a:xfrm>
            <a:off x="8118475" y="3644900"/>
            <a:ext cx="68929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Arial" panose="020B0604020202020204" pitchFamily="34" charset="0"/>
                <a:cs typeface="Arial" panose="020B0604020202020204" pitchFamily="34" charset="0"/>
              </a:rPr>
              <a:t>Jericho/Ai</a:t>
            </a:r>
          </a:p>
        </p:txBody>
      </p:sp>
      <p:sp>
        <p:nvSpPr>
          <p:cNvPr id="94226" name="Rectangle 46"/>
          <p:cNvSpPr>
            <a:spLocks noChangeArrowheads="1"/>
          </p:cNvSpPr>
          <p:nvPr/>
        </p:nvSpPr>
        <p:spPr bwMode="auto">
          <a:xfrm>
            <a:off x="8035925" y="383540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a:solidFill>
                <a:srgbClr val="000000"/>
              </a:solidFill>
              <a:latin typeface="Arial" panose="020B0604020202020204" pitchFamily="34" charset="0"/>
              <a:cs typeface="Arial" panose="020B0604020202020204" pitchFamily="34" charset="0"/>
            </a:endParaRPr>
          </a:p>
        </p:txBody>
      </p:sp>
      <p:pic>
        <p:nvPicPr>
          <p:cNvPr id="112644" name="Picture 4"/>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12671" name="AutoShape 3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12700">
            <a:solidFill>
              <a:srgbClr val="FF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12672" name="AutoShape 3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12700">
            <a:solidFill>
              <a:srgbClr val="FF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12695" name="Rectangle 55"/>
          <p:cNvSpPr>
            <a:spLocks noChangeArrowheads="1"/>
          </p:cNvSpPr>
          <p:nvPr/>
        </p:nvSpPr>
        <p:spPr bwMode="auto">
          <a:xfrm>
            <a:off x="8098485" y="653010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45</a:t>
            </a:r>
          </a:p>
        </p:txBody>
      </p:sp>
      <p:sp>
        <p:nvSpPr>
          <p:cNvPr id="94231" name="Text Box 5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panose="020B0604020202020204" pitchFamily="34" charset="0"/>
                <a:cs typeface="Arial" panose="020B0604020202020204" pitchFamily="34" charset="0"/>
              </a:rPr>
              <a:t>Handbook pg. 29-31</a:t>
            </a:r>
          </a:p>
        </p:txBody>
      </p:sp>
      <p:sp>
        <p:nvSpPr>
          <p:cNvPr id="94232"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panose="020B0604020202020204" pitchFamily="34" charset="0"/>
              <a:cs typeface="Arial" panose="020B0604020202020204" pitchFamily="34" charset="0"/>
            </a:endParaRPr>
          </a:p>
        </p:txBody>
      </p:sp>
      <p:sp>
        <p:nvSpPr>
          <p:cNvPr id="112699" name="Text Box 59"/>
          <p:cNvSpPr txBox="1">
            <a:spLocks noChangeArrowheads="1"/>
          </p:cNvSpPr>
          <p:nvPr/>
        </p:nvSpPr>
        <p:spPr bwMode="auto">
          <a:xfrm>
            <a:off x="503238" y="2963863"/>
            <a:ext cx="238283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dirty="0">
                <a:solidFill>
                  <a:srgbClr val="FFEA18"/>
                </a:solidFill>
                <a:latin typeface="Arial" panose="020B0604020202020204" pitchFamily="34" charset="0"/>
                <a:ea typeface="+mn-ea"/>
                <a:cs typeface="Arial" panose="020B0604020202020204" pitchFamily="34" charset="0"/>
              </a:rPr>
              <a:t>عبر سبع سنوات من المعركة الصعبة ...</a:t>
            </a:r>
            <a:endParaRPr lang="en-US" sz="3600" dirty="0">
              <a:solidFill>
                <a:srgbClr val="FFEA18"/>
              </a:solidFill>
              <a:latin typeface="Arial" panose="020B0604020202020204" pitchFamily="34" charset="0"/>
              <a:ea typeface="+mn-ea"/>
              <a:cs typeface="Arial" panose="020B0604020202020204" pitchFamily="34" charset="0"/>
            </a:endParaRPr>
          </a:p>
        </p:txBody>
      </p:sp>
      <p:sp>
        <p:nvSpPr>
          <p:cNvPr id="94234" name="Text Box 62"/>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Arial" panose="020B0604020202020204" pitchFamily="34" charset="0"/>
                <a:cs typeface="Arial" panose="020B0604020202020204" pitchFamily="34" charset="0"/>
              </a:rPr>
              <a:t>2</a:t>
            </a:r>
            <a:endParaRPr lang="en-US" sz="1400">
              <a:latin typeface="Arial" panose="020B0604020202020204" pitchFamily="34" charset="0"/>
              <a:cs typeface="Arial" panose="020B0604020202020204" pitchFamily="34" charset="0"/>
            </a:endParaRPr>
          </a:p>
        </p:txBody>
      </p:sp>
      <p:sp>
        <p:nvSpPr>
          <p:cNvPr id="28" name="Freeform 1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9" name="Rectangle 2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30" name="Freeform 2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1" name="AutoShape 2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2" name="Rectangle 2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3" name="Rectangle 2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34" name="AutoShape 2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35" name="Line 2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6" name="Line 2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7" name="Rectangle 28"/>
          <p:cNvSpPr>
            <a:spLocks noChangeArrowheads="1"/>
          </p:cNvSpPr>
          <p:nvPr/>
        </p:nvSpPr>
        <p:spPr bwMode="auto">
          <a:xfrm>
            <a:off x="8053388" y="342900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dirty="0">
                <a:solidFill>
                  <a:srgbClr val="000000"/>
                </a:solidFill>
                <a:latin typeface="Arial" panose="020B0604020202020204" pitchFamily="34" charset="0"/>
                <a:cs typeface="Arial" panose="020B0604020202020204" pitchFamily="34" charset="0"/>
              </a:rPr>
              <a:t>يشوع</a:t>
            </a:r>
            <a:endParaRPr lang="en-US" sz="900" dirty="0">
              <a:solidFill>
                <a:srgbClr val="000000"/>
              </a:solidFill>
              <a:latin typeface="Arial" panose="020B0604020202020204" pitchFamily="34" charset="0"/>
              <a:cs typeface="Arial" panose="020B0604020202020204" pitchFamily="34" charset="0"/>
            </a:endParaRPr>
          </a:p>
        </p:txBody>
      </p:sp>
      <p:sp>
        <p:nvSpPr>
          <p:cNvPr id="38" name="Rectangle 29"/>
          <p:cNvSpPr>
            <a:spLocks noChangeArrowheads="1"/>
          </p:cNvSpPr>
          <p:nvPr/>
        </p:nvSpPr>
        <p:spPr bwMode="auto">
          <a:xfrm>
            <a:off x="8118475" y="3644900"/>
            <a:ext cx="63799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dirty="0">
                <a:solidFill>
                  <a:srgbClr val="000000"/>
                </a:solidFill>
                <a:latin typeface="Arial" panose="020B0604020202020204" pitchFamily="34" charset="0"/>
                <a:cs typeface="Arial" panose="020B0604020202020204" pitchFamily="34" charset="0"/>
              </a:rPr>
              <a:t>اريحا / عاي</a:t>
            </a:r>
            <a:endParaRPr lang="en-US" sz="900"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2672"/>
                                        </p:tgtEl>
                                        <p:attrNameLst>
                                          <p:attrName>style.visibility</p:attrName>
                                        </p:attrNameLst>
                                      </p:cBhvr>
                                      <p:to>
                                        <p:strVal val="visible"/>
                                      </p:to>
                                    </p:set>
                                    <p:animEffect transition="in" filter="wipe(down)">
                                      <p:cBhvr>
                                        <p:cTn id="7" dur="500"/>
                                        <p:tgtEl>
                                          <p:spTgt spid="1126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671"/>
                                        </p:tgtEl>
                                        <p:attrNameLst>
                                          <p:attrName>style.visibility</p:attrName>
                                        </p:attrNameLst>
                                      </p:cBhvr>
                                      <p:to>
                                        <p:strVal val="visible"/>
                                      </p:to>
                                    </p:set>
                                    <p:animEffect transition="in" filter="wipe(up)">
                                      <p:cBhvr>
                                        <p:cTn id="11" dur="500"/>
                                        <p:tgtEl>
                                          <p:spTgt spid="1126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2691"/>
                                        </p:tgtEl>
                                        <p:attrNameLst>
                                          <p:attrName>style.visibility</p:attrName>
                                        </p:attrNameLst>
                                      </p:cBhvr>
                                      <p:to>
                                        <p:strVal val="visible"/>
                                      </p:to>
                                    </p:set>
                                    <p:animEffect transition="in" filter="wipe(left)">
                                      <p:cBhvr>
                                        <p:cTn id="16" dur="500"/>
                                        <p:tgtEl>
                                          <p:spTgt spid="11269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2692"/>
                                        </p:tgtEl>
                                        <p:attrNameLst>
                                          <p:attrName>style.visibility</p:attrName>
                                        </p:attrNameLst>
                                      </p:cBhvr>
                                      <p:to>
                                        <p:strVal val="visible"/>
                                      </p:to>
                                    </p:set>
                                    <p:animEffect transition="in" filter="wipe(left)">
                                      <p:cBhvr>
                                        <p:cTn id="20" dur="500"/>
                                        <p:tgtEl>
                                          <p:spTgt spid="1126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2651"/>
                                        </p:tgtEl>
                                        <p:attrNameLst>
                                          <p:attrName>style.visibility</p:attrName>
                                        </p:attrNameLst>
                                      </p:cBhvr>
                                      <p:to>
                                        <p:strVal val="visible"/>
                                      </p:to>
                                    </p:set>
                                    <p:animEffect transition="in" filter="wipe(right)">
                                      <p:cBhvr>
                                        <p:cTn id="25" dur="1000"/>
                                        <p:tgtEl>
                                          <p:spTgt spid="112651"/>
                                        </p:tgtEl>
                                      </p:cBhvr>
                                    </p:animEffect>
                                  </p:childTnLst>
                                </p:cTn>
                              </p:par>
                            </p:childTnLst>
                          </p:cTn>
                        </p:par>
                        <p:par>
                          <p:cTn id="26" fill="hold" nodeType="afterGroup">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2652"/>
                                        </p:tgtEl>
                                        <p:attrNameLst>
                                          <p:attrName>style.visibility</p:attrName>
                                        </p:attrNameLst>
                                      </p:cBhvr>
                                      <p:to>
                                        <p:strVal val="visible"/>
                                      </p:to>
                                    </p:set>
                                    <p:animEffect transition="in" filter="wipe(right)">
                                      <p:cBhvr>
                                        <p:cTn id="29"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P spid="112671" grpId="0" animBg="1"/>
      <p:bldP spid="11267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9296400" cy="6858000"/>
          </a:xfrm>
          <a:noFill/>
          <a:extLst>
            <a:ext uri="{909E8E84-426E-40dd-AFC4-6F175D3DCCD1}">
              <a14:hiddenFill xmlns="" xmlns:a14="http://schemas.microsoft.com/office/drawing/2010/main">
                <a:solidFill>
                  <a:srgbClr val="FFFFFF"/>
                </a:solidFill>
              </a14:hiddenFill>
            </a:ext>
          </a:extLst>
        </p:spPr>
      </p:pic>
      <p:sp>
        <p:nvSpPr>
          <p:cNvPr id="99331" name="Text Box 3"/>
          <p:cNvSpPr txBox="1">
            <a:spLocks noChangeArrowheads="1"/>
          </p:cNvSpPr>
          <p:nvPr/>
        </p:nvSpPr>
        <p:spPr bwMode="auto">
          <a:xfrm>
            <a:off x="5715000" y="2482850"/>
            <a:ext cx="725016"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chemeClr val="bg2"/>
                </a:solidFill>
                <a:effectLst/>
                <a:latin typeface="Arial" panose="020B0604020202020204" pitchFamily="34" charset="0"/>
                <a:cs typeface="Arial" panose="020B0604020202020204" pitchFamily="34" charset="0"/>
              </a:rPr>
              <a:t>G</a:t>
            </a:r>
          </a:p>
        </p:txBody>
      </p:sp>
      <p:sp>
        <p:nvSpPr>
          <p:cNvPr id="99332" name="Text Box 4"/>
          <p:cNvSpPr txBox="1">
            <a:spLocks noChangeArrowheads="1"/>
          </p:cNvSpPr>
          <p:nvPr/>
        </p:nvSpPr>
        <p:spPr bwMode="auto">
          <a:xfrm>
            <a:off x="5715000" y="3736583"/>
            <a:ext cx="7429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A</a:t>
            </a:r>
          </a:p>
        </p:txBody>
      </p:sp>
      <p:sp>
        <p:nvSpPr>
          <p:cNvPr id="99333" name="Text Box 5"/>
          <p:cNvSpPr txBox="1">
            <a:spLocks noChangeArrowheads="1"/>
          </p:cNvSpPr>
          <p:nvPr/>
        </p:nvSpPr>
        <p:spPr bwMode="auto">
          <a:xfrm>
            <a:off x="6457950" y="2482850"/>
            <a:ext cx="207449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جلعاد</a:t>
            </a:r>
            <a:endParaRPr lang="en-US" b="1" dirty="0">
              <a:solidFill>
                <a:schemeClr val="bg2"/>
              </a:solidFill>
              <a:effectLst/>
              <a:latin typeface="Arial" panose="020B0604020202020204" pitchFamily="34" charset="0"/>
              <a:cs typeface="Arial" panose="020B0604020202020204" pitchFamily="34" charset="0"/>
            </a:endParaRPr>
          </a:p>
        </p:txBody>
      </p:sp>
      <p:sp>
        <p:nvSpPr>
          <p:cNvPr id="99334" name="Text Box 6"/>
          <p:cNvSpPr txBox="1">
            <a:spLocks noChangeArrowheads="1"/>
          </p:cNvSpPr>
          <p:nvPr/>
        </p:nvSpPr>
        <p:spPr bwMode="auto">
          <a:xfrm>
            <a:off x="6457950" y="3751190"/>
            <a:ext cx="236252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عمون</a:t>
            </a:r>
            <a:endParaRPr lang="en-US" b="1" dirty="0">
              <a:solidFill>
                <a:schemeClr val="bg2"/>
              </a:solidFill>
              <a:effectLst/>
              <a:latin typeface="Arial" panose="020B0604020202020204" pitchFamily="34" charset="0"/>
              <a:cs typeface="Arial" panose="020B0604020202020204" pitchFamily="34" charset="0"/>
            </a:endParaRPr>
          </a:p>
        </p:txBody>
      </p:sp>
      <p:sp>
        <p:nvSpPr>
          <p:cNvPr id="99335" name="Rectangle 7"/>
          <p:cNvSpPr>
            <a:spLocks noGrp="1" noChangeArrowheads="1"/>
          </p:cNvSpPr>
          <p:nvPr>
            <p:ph type="title"/>
          </p:nvPr>
        </p:nvSpPr>
        <p:spPr>
          <a:xfrm>
            <a:off x="457200" y="228600"/>
            <a:ext cx="2895600" cy="2480320"/>
          </a:xfrm>
          <a:solidFill>
            <a:srgbClr val="008000"/>
          </a:solidFill>
          <a:ln>
            <a:solidFill>
              <a:schemeClr val="bg2"/>
            </a:solidFill>
          </a:ln>
        </p:spPr>
        <p:txBody>
          <a:bodyPr/>
          <a:lstStyle/>
          <a:p>
            <a:pPr eaLnBrk="1" hangingPunct="1">
              <a:defRPr/>
            </a:pPr>
            <a:r>
              <a:rPr lang="ar-JO" dirty="0">
                <a:latin typeface="Arial" panose="020B0604020202020204" pitchFamily="34" charset="0"/>
                <a:cs typeface="Arial" panose="020B0604020202020204" pitchFamily="34" charset="0"/>
              </a:rPr>
              <a:t>مناطق  إسرائيل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 ق)</a:t>
            </a:r>
            <a:endParaRPr lang="en-US" dirty="0">
              <a:latin typeface="Arial" panose="020B0604020202020204" pitchFamily="34" charset="0"/>
              <a:cs typeface="Arial" panose="020B0604020202020204" pitchFamily="34" charset="0"/>
            </a:endParaRP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يهوذا</a:t>
            </a:r>
            <a:endParaRPr lang="en-US" b="1" dirty="0">
              <a:solidFill>
                <a:schemeClr val="bg2"/>
              </a:solidFill>
              <a:effectLst/>
              <a:latin typeface="Arial" panose="020B0604020202020204" pitchFamily="34" charset="0"/>
              <a:cs typeface="Arial" panose="020B0604020202020204" pitchFamily="34" charset="0"/>
            </a:endParaRP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إسرائيل</a:t>
            </a:r>
            <a:endParaRPr lang="en-US" b="1" dirty="0">
              <a:solidFill>
                <a:schemeClr val="bg2"/>
              </a:solidFill>
              <a:effectLst/>
              <a:latin typeface="Arial" panose="020B0604020202020204" pitchFamily="34" charset="0"/>
              <a:cs typeface="Arial" panose="020B0604020202020204" pitchFamily="34" charset="0"/>
            </a:endParaRP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الجليل</a:t>
            </a:r>
            <a:endParaRPr lang="en-US" b="1" dirty="0">
              <a:solidFill>
                <a:schemeClr val="bg2"/>
              </a:solidFill>
              <a:effectLst/>
              <a:latin typeface="Arial" panose="020B0604020202020204" pitchFamily="34" charset="0"/>
              <a:cs typeface="Arial" panose="020B0604020202020204" pitchFamily="34" charset="0"/>
            </a:endParaRP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باشان</a:t>
            </a:r>
            <a:endParaRPr lang="en-US" b="1" dirty="0">
              <a:solidFill>
                <a:schemeClr val="bg2"/>
              </a:solidFill>
              <a:effectLst/>
              <a:latin typeface="Arial" panose="020B0604020202020204" pitchFamily="34" charset="0"/>
              <a:cs typeface="Arial" panose="020B0604020202020204" pitchFamily="34" charset="0"/>
            </a:endParaRPr>
          </a:p>
        </p:txBody>
      </p:sp>
      <p:sp>
        <p:nvSpPr>
          <p:cNvPr id="99340" name="Text Box 12"/>
          <p:cNvSpPr txBox="1">
            <a:spLocks noChangeArrowheads="1"/>
          </p:cNvSpPr>
          <p:nvPr/>
        </p:nvSpPr>
        <p:spPr bwMode="auto">
          <a:xfrm>
            <a:off x="6457950" y="5024511"/>
            <a:ext cx="243453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SA" b="1" dirty="0">
                <a:solidFill>
                  <a:schemeClr val="bg2"/>
                </a:solidFill>
                <a:effectLst/>
                <a:latin typeface="Arial" panose="020B0604020202020204" pitchFamily="34" charset="0"/>
                <a:cs typeface="Arial" panose="020B0604020202020204" pitchFamily="34" charset="0"/>
              </a:rPr>
              <a:t>مواب</a:t>
            </a:r>
            <a:endParaRPr lang="en-US" b="1" dirty="0">
              <a:solidFill>
                <a:schemeClr val="bg2"/>
              </a:solidFill>
              <a:effectLst/>
              <a:latin typeface="Arial" panose="020B0604020202020204" pitchFamily="34" charset="0"/>
              <a:cs typeface="Arial" panose="020B0604020202020204" pitchFamily="34" charset="0"/>
            </a:endParaRPr>
          </a:p>
        </p:txBody>
      </p:sp>
      <p:sp>
        <p:nvSpPr>
          <p:cNvPr id="99341" name="Text Box 13"/>
          <p:cNvSpPr txBox="1">
            <a:spLocks noChangeArrowheads="1"/>
          </p:cNvSpPr>
          <p:nvPr/>
        </p:nvSpPr>
        <p:spPr bwMode="auto">
          <a:xfrm>
            <a:off x="6457950" y="6292850"/>
            <a:ext cx="2218506"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SA" b="1" dirty="0">
                <a:solidFill>
                  <a:schemeClr val="bg2"/>
                </a:solidFill>
                <a:effectLst/>
                <a:latin typeface="Arial" panose="020B0604020202020204" pitchFamily="34" charset="0"/>
                <a:cs typeface="Arial" panose="020B0604020202020204" pitchFamily="34" charset="0"/>
              </a:rPr>
              <a:t>أدوم</a:t>
            </a:r>
            <a:endParaRPr lang="en-US" b="1" dirty="0">
              <a:solidFill>
                <a:schemeClr val="bg2"/>
              </a:solidFill>
              <a:effectLst/>
              <a:latin typeface="Arial" panose="020B0604020202020204" pitchFamily="34" charset="0"/>
              <a:cs typeface="Arial" panose="020B0604020202020204" pitchFamily="34" charset="0"/>
            </a:endParaRPr>
          </a:p>
        </p:txBody>
      </p:sp>
      <p:sp>
        <p:nvSpPr>
          <p:cNvPr id="99342" name="Text Box 14"/>
          <p:cNvSpPr txBox="1">
            <a:spLocks noChangeArrowheads="1"/>
          </p:cNvSpPr>
          <p:nvPr/>
        </p:nvSpPr>
        <p:spPr bwMode="auto">
          <a:xfrm>
            <a:off x="5715000" y="4990316"/>
            <a:ext cx="68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chemeClr val="bg2"/>
                </a:solidFill>
                <a:effectLst/>
                <a:latin typeface="Arial" panose="020B0604020202020204" pitchFamily="34" charset="0"/>
                <a:cs typeface="Arial" panose="020B0604020202020204" pitchFamily="34" charset="0"/>
              </a:rPr>
              <a:t>M</a:t>
            </a:r>
          </a:p>
        </p:txBody>
      </p:sp>
      <p:sp>
        <p:nvSpPr>
          <p:cNvPr id="99343" name="Text Box 15"/>
          <p:cNvSpPr txBox="1">
            <a:spLocks noChangeArrowheads="1"/>
          </p:cNvSpPr>
          <p:nvPr/>
        </p:nvSpPr>
        <p:spPr bwMode="auto">
          <a:xfrm>
            <a:off x="5715000" y="6244048"/>
            <a:ext cx="58519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chemeClr val="bg2"/>
                </a:solidFill>
                <a:effectLst/>
                <a:latin typeface="Arial" panose="020B0604020202020204" pitchFamily="34" charset="0"/>
                <a:cs typeface="Arial" panose="020B0604020202020204" pitchFamily="34" charset="0"/>
              </a:rPr>
              <a:t>E</a:t>
            </a:r>
          </a:p>
        </p:txBody>
      </p:sp>
      <p:sp>
        <p:nvSpPr>
          <p:cNvPr id="17"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latin typeface="Arial" panose="020B0604020202020204" pitchFamily="34" charset="0"/>
                <a:cs typeface="Arial" panose="020B0604020202020204" pitchFamily="34" charset="0"/>
              </a:rPr>
              <a:t>40</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2" grpId="0"/>
      <p:bldP spid="99333" grpId="0"/>
      <p:bldP spid="99334" grpId="0"/>
      <p:bldP spid="99335" grpId="0" animBg="1"/>
      <p:bldP spid="99336" grpId="0"/>
      <p:bldP spid="99337" grpId="0"/>
      <p:bldP spid="99338" grpId="0"/>
      <p:bldP spid="99339" grpId="0"/>
      <p:bldP spid="99340" grpId="0"/>
      <p:bldP spid="99341" grpId="0"/>
      <p:bldP spid="99342" grpId="0"/>
      <p:bldP spid="993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ea typeface="+mn-ea"/>
              <a:cs typeface="+mn-cs"/>
            </a:endParaRPr>
          </a:p>
        </p:txBody>
      </p:sp>
      <p:sp>
        <p:nvSpPr>
          <p:cNvPr id="327683" name="Rectangle 3"/>
          <p:cNvSpPr>
            <a:spLocks noGrp="1" noRot="1" noChangeArrowheads="1"/>
          </p:cNvSpPr>
          <p:nvPr>
            <p:ph type="title"/>
          </p:nvPr>
        </p:nvSpPr>
        <p:spPr>
          <a:xfrm>
            <a:off x="685800" y="2667000"/>
            <a:ext cx="8229600" cy="1143000"/>
          </a:xfrm>
        </p:spPr>
        <p:txBody>
          <a:bodyPr/>
          <a:lstStyle/>
          <a:p>
            <a:pPr eaLnBrk="1" hangingPunct="1">
              <a:defRPr/>
            </a:pPr>
            <a:r>
              <a:rPr lang="ar-JO" sz="18900" dirty="0">
                <a:latin typeface="Garamond" charset="0"/>
              </a:rPr>
              <a:t>البتراء</a:t>
            </a:r>
            <a:endParaRPr lang="en-US" dirty="0">
              <a:latin typeface="Garamond"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ar-JO" sz="5400" b="1" i="0" dirty="0">
                <a:solidFill>
                  <a:srgbClr val="996633"/>
                </a:solidFill>
                <a:latin typeface="Arial" charset="0"/>
                <a:ea typeface="Geneva" charset="0"/>
              </a:rPr>
              <a:t>الإطار</a:t>
            </a:r>
            <a:br>
              <a:rPr lang="ar-JO" sz="5400" b="1" i="0" dirty="0">
                <a:solidFill>
                  <a:srgbClr val="996633"/>
                </a:solidFill>
                <a:latin typeface="Arial" charset="0"/>
                <a:ea typeface="Geneva" charset="0"/>
              </a:rPr>
            </a:br>
            <a:r>
              <a:rPr lang="ar-JO" sz="5400" b="1" i="0" dirty="0">
                <a:solidFill>
                  <a:srgbClr val="996633"/>
                </a:solidFill>
                <a:latin typeface="Arial" charset="0"/>
                <a:ea typeface="Geneva" charset="0"/>
              </a:rPr>
              <a:t>الجغرافي</a:t>
            </a:r>
            <a:endParaRPr lang="en-US" sz="5400" b="1" i="0" dirty="0">
              <a:solidFill>
                <a:srgbClr val="996633"/>
              </a:solidFill>
              <a:latin typeface="Arial" charset="0"/>
              <a:ea typeface="Geneva" charset="0"/>
            </a:endParaRPr>
          </a:p>
        </p:txBody>
      </p:sp>
      <p:graphicFrame>
        <p:nvGraphicFramePr>
          <p:cNvPr id="168962" name="Object 2"/>
          <p:cNvGraphicFramePr>
            <a:graphicFrameLocks noChangeAspect="1"/>
          </p:cNvGraphicFramePr>
          <p:nvPr>
            <p:extLst>
              <p:ext uri="{D42A27DB-BD31-4B8C-83A1-F6EECF244321}">
                <p14:modId xmlns:p14="http://schemas.microsoft.com/office/powerpoint/2010/main" val="1060338867"/>
              </p:ext>
            </p:extLst>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أدوم</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8965"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charset="0"/>
                <a:ea typeface="ＭＳ Ｐゴシック" charset="0"/>
                <a:cs typeface="Arial" charset="0"/>
              </a:rPr>
              <a:t>444</a:t>
            </a:r>
            <a:endParaRPr kumimoji="0" lang="en-US" sz="2400" b="1" u="none" strike="noStrike" kern="1200" cap="none" spc="0" normalizeH="0" baseline="0" noProof="0" dirty="0">
              <a:ln>
                <a:noFill/>
              </a:ln>
              <a:solidFill>
                <a:srgbClr val="463634"/>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charset="0"/>
                <a:ea typeface="ＭＳ Ｐゴシック" charset="0"/>
                <a:cs typeface="Arial" charset="0"/>
              </a:rPr>
              <a:t>598ث</a:t>
            </a:r>
            <a:endParaRPr kumimoji="0" lang="en-US" sz="2400" b="1" u="none" strike="noStrike" kern="1200" cap="none" spc="0" normalizeH="0" baseline="0" noProof="0" dirty="0">
              <a:ln>
                <a:noFill/>
              </a:ln>
              <a:solidFill>
                <a:srgbClr val="463634"/>
              </a:solidFill>
              <a:effectLst/>
              <a:uLnTx/>
              <a:uFillTx/>
              <a:latin typeface="Arial" charset="0"/>
              <a:ea typeface="ＭＳ Ｐゴシック" charset="0"/>
              <a:cs typeface="Arial" charset="0"/>
            </a:endParaRP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عيسو</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إسرائيل</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يعقوب</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ar-JO" b="1" i="0" dirty="0">
                <a:latin typeface="Arial" panose="020B0604020202020204" pitchFamily="34" charset="0"/>
                <a:ea typeface="Geneva" charset="0"/>
                <a:cs typeface="Arial" panose="020B0604020202020204" pitchFamily="34" charset="0"/>
              </a:rPr>
              <a:t>تخيل أنك تعيش في هذه الأرض</a:t>
            </a:r>
            <a:endParaRPr lang="en-US"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3031880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ar-JO" b="1" dirty="0">
                <a:solidFill>
                  <a:srgbClr val="F3E7F3"/>
                </a:solidFill>
                <a:latin typeface="Arial" panose="020B0604020202020204" pitchFamily="34" charset="0"/>
                <a:cs typeface="Arial" panose="020B0604020202020204" pitchFamily="34" charset="0"/>
              </a:rPr>
              <a:t>من عاش في البتراء؟</a:t>
            </a:r>
            <a:endParaRPr lang="en-US" sz="4000" b="1" dirty="0">
              <a:latin typeface="Arial" panose="020B0604020202020204" pitchFamily="34" charset="0"/>
              <a:cs typeface="Arial" panose="020B0604020202020204" pitchFamily="34" charset="0"/>
            </a:endParaRPr>
          </a:p>
        </p:txBody>
      </p:sp>
      <p:sp>
        <p:nvSpPr>
          <p:cNvPr id="427014" name="Rectangle 6"/>
          <p:cNvSpPr>
            <a:spLocks noChangeArrowheads="1"/>
          </p:cNvSpPr>
          <p:nvPr/>
        </p:nvSpPr>
        <p:spPr bwMode="auto">
          <a:xfrm>
            <a:off x="2590800" y="1752600"/>
            <a:ext cx="6553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الحوريون</a:t>
            </a:r>
            <a:r>
              <a:rPr lang="ar-JO" sz="2800" b="1" dirty="0">
                <a:solidFill>
                  <a:srgbClr val="F3E7F3"/>
                </a:solidFill>
                <a:effectLst/>
                <a:latin typeface="Arial" panose="020B0604020202020204" pitchFamily="34" charset="0"/>
                <a:cs typeface="Arial" panose="020B0604020202020204" pitchFamily="34" charset="0"/>
              </a:rPr>
              <a:t> (تك 14: 6):</a:t>
            </a:r>
            <a:br>
              <a:rPr lang="en-US" sz="2800" b="1" dirty="0">
                <a:solidFill>
                  <a:srgbClr val="F3E7F3"/>
                </a:solidFill>
                <a:effectLst/>
                <a:latin typeface="Arial" panose="020B0604020202020204" pitchFamily="34" charset="0"/>
                <a:cs typeface="Arial" panose="020B0604020202020204" pitchFamily="34" charset="0"/>
              </a:rPr>
            </a:br>
            <a:r>
              <a:rPr lang="ar-JO" altLang="ja-JP" sz="2800" b="1" dirty="0">
                <a:solidFill>
                  <a:srgbClr val="F3E7F3"/>
                </a:solidFill>
                <a:effectLst/>
                <a:latin typeface="Arial" panose="020B0604020202020204" pitchFamily="34" charset="0"/>
                <a:cs typeface="Arial" panose="020B0604020202020204" pitchFamily="34" charset="0"/>
              </a:rPr>
              <a:t>ما قبل 1850 ق.م (بلد جبل سعير)</a:t>
            </a:r>
            <a:endParaRPr lang="en-US" sz="2800" b="1" dirty="0">
              <a:solidFill>
                <a:srgbClr val="F3E7F3"/>
              </a:solidFill>
              <a:effectLst/>
              <a:latin typeface="Arial" panose="020B0604020202020204" pitchFamily="34" charset="0"/>
              <a:cs typeface="Arial" panose="020B0604020202020204" pitchFamily="34" charset="0"/>
            </a:endParaRPr>
          </a:p>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الأدوميون</a:t>
            </a:r>
            <a:r>
              <a:rPr lang="ar-JO" sz="2800" b="1" dirty="0">
                <a:solidFill>
                  <a:srgbClr val="F3E7F3"/>
                </a:solidFill>
                <a:effectLst/>
                <a:latin typeface="Arial" panose="020B0604020202020204" pitchFamily="34" charset="0"/>
                <a:cs typeface="Arial" panose="020B0604020202020204" pitchFamily="34" charset="0"/>
              </a:rPr>
              <a:t> (عا 1: 12)</a:t>
            </a:r>
            <a:r>
              <a:rPr lang="en-US" sz="2800" b="1" dirty="0">
                <a:solidFill>
                  <a:srgbClr val="F3E7F3"/>
                </a:solidFill>
                <a:effectLst/>
                <a:latin typeface="Arial" panose="020B0604020202020204" pitchFamily="34" charset="0"/>
                <a:cs typeface="Arial" panose="020B0604020202020204" pitchFamily="34" charset="0"/>
              </a:rPr>
              <a:t> </a:t>
            </a:r>
            <a:br>
              <a:rPr lang="en-US" sz="2800" b="1" dirty="0">
                <a:solidFill>
                  <a:srgbClr val="F3E7F3"/>
                </a:solidFill>
                <a:effectLst/>
                <a:latin typeface="Arial" panose="020B0604020202020204" pitchFamily="34" charset="0"/>
                <a:cs typeface="Arial" panose="020B0604020202020204" pitchFamily="34" charset="0"/>
              </a:rPr>
            </a:br>
            <a:r>
              <a:rPr lang="ar-JO" altLang="ja-JP" sz="2800" b="1" dirty="0">
                <a:solidFill>
                  <a:srgbClr val="F3E7F3"/>
                </a:solidFill>
                <a:effectLst/>
                <a:latin typeface="Arial" panose="020B0604020202020204" pitchFamily="34" charset="0"/>
                <a:cs typeface="Arial" panose="020B0604020202020204" pitchFamily="34" charset="0"/>
              </a:rPr>
              <a:t>1850-552 ق.م (سيلا بالعبرية صخرة)</a:t>
            </a:r>
            <a:endParaRPr lang="en-US" sz="2800" b="1" dirty="0">
              <a:solidFill>
                <a:srgbClr val="F3E7F3"/>
              </a:solidFill>
              <a:effectLst/>
              <a:latin typeface="Arial" panose="020B0604020202020204" pitchFamily="34" charset="0"/>
              <a:cs typeface="Arial" panose="020B0604020202020204" pitchFamily="34" charset="0"/>
            </a:endParaRPr>
          </a:p>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الأنباط</a:t>
            </a:r>
            <a:r>
              <a:rPr lang="ar-JO" sz="2800" b="1" dirty="0">
                <a:solidFill>
                  <a:srgbClr val="F3E7F3"/>
                </a:solidFill>
                <a:effectLst/>
                <a:latin typeface="Arial" panose="020B0604020202020204" pitchFamily="34" charset="0"/>
                <a:cs typeface="Arial" panose="020B0604020202020204" pitchFamily="34" charset="0"/>
              </a:rPr>
              <a:t> (غير مذكورين في الكتاب المقدس)</a:t>
            </a:r>
            <a:br>
              <a:rPr lang="en-US" sz="2800" b="1" dirty="0">
                <a:solidFill>
                  <a:srgbClr val="F3E7F3"/>
                </a:solidFill>
                <a:effectLst/>
                <a:latin typeface="Arial" panose="020B0604020202020204" pitchFamily="34" charset="0"/>
                <a:cs typeface="Arial" panose="020B0604020202020204" pitchFamily="34" charset="0"/>
              </a:rPr>
            </a:br>
            <a:r>
              <a:rPr lang="ar-JO" altLang="ja-JP" sz="2800" b="1" dirty="0">
                <a:solidFill>
                  <a:srgbClr val="F3E7F3"/>
                </a:solidFill>
                <a:effectLst/>
                <a:latin typeface="Arial" panose="020B0604020202020204" pitchFamily="34" charset="0"/>
                <a:cs typeface="Arial" panose="020B0604020202020204" pitchFamily="34" charset="0"/>
              </a:rPr>
              <a:t>552 ق.م – 106م (بترا باليونانية صخرة)</a:t>
            </a:r>
            <a:endParaRPr lang="en-US" sz="2800" b="1" dirty="0">
              <a:solidFill>
                <a:srgbClr val="F3E7F3"/>
              </a:solidFill>
              <a:effectLst/>
              <a:latin typeface="Arial" panose="020B0604020202020204" pitchFamily="34" charset="0"/>
              <a:cs typeface="Arial" panose="020B0604020202020204" pitchFamily="34" charset="0"/>
            </a:endParaRPr>
          </a:p>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الرومان</a:t>
            </a:r>
            <a:r>
              <a:rPr lang="ar-JO" sz="2800" b="1" dirty="0">
                <a:solidFill>
                  <a:srgbClr val="F3E7F3"/>
                </a:solidFill>
                <a:effectLst/>
                <a:latin typeface="Arial" panose="020B0604020202020204" pitchFamily="34" charset="0"/>
                <a:cs typeface="Arial" panose="020B0604020202020204" pitchFamily="34" charset="0"/>
              </a:rPr>
              <a:t> (ما بعد العهد الجديد)</a:t>
            </a:r>
            <a:br>
              <a:rPr lang="en-US" sz="2800" b="1" dirty="0">
                <a:solidFill>
                  <a:srgbClr val="F3E7F3"/>
                </a:solidFill>
                <a:effectLst/>
                <a:latin typeface="Arial" panose="020B0604020202020204" pitchFamily="34" charset="0"/>
                <a:cs typeface="Arial" panose="020B0604020202020204" pitchFamily="34" charset="0"/>
              </a:rPr>
            </a:br>
            <a:r>
              <a:rPr lang="ar-JO" sz="2800" b="1" dirty="0">
                <a:solidFill>
                  <a:srgbClr val="F3E7F3"/>
                </a:solidFill>
                <a:effectLst/>
                <a:latin typeface="Arial" panose="020B0604020202020204" pitchFamily="34" charset="0"/>
                <a:cs typeface="Arial" panose="020B0604020202020204" pitchFamily="34" charset="0"/>
              </a:rPr>
              <a:t>ما بعد 106 م (هادريانا)</a:t>
            </a:r>
            <a:endParaRPr lang="en-US" sz="2800" b="1" dirty="0">
              <a:solidFill>
                <a:srgbClr val="F3E7F3"/>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236168" cy="4572000"/>
          </a:xfrm>
        </p:spPr>
        <p:txBody>
          <a:bodyPr/>
          <a:lstStyle/>
          <a:p>
            <a:pPr eaLnBrk="1" hangingPunct="1"/>
            <a:r>
              <a:rPr lang="ar-JO" sz="4400" b="1" i="0" dirty="0">
                <a:latin typeface="Arial" panose="020B0604020202020204" pitchFamily="34" charset="0"/>
                <a:ea typeface="Geneva" charset="0"/>
                <a:cs typeface="Arial" panose="020B0604020202020204" pitchFamily="34" charset="0"/>
              </a:rPr>
              <a:t>ناشونال جيوغرافيك تمتلك عدة مقالات عن البتراء </a:t>
            </a:r>
            <a:br>
              <a:rPr lang="ar-JO" sz="4400" b="1" i="0" dirty="0">
                <a:latin typeface="Arial" panose="020B0604020202020204" pitchFamily="34" charset="0"/>
                <a:ea typeface="Geneva" charset="0"/>
                <a:cs typeface="Arial" panose="020B0604020202020204" pitchFamily="34" charset="0"/>
              </a:rPr>
            </a:br>
            <a:r>
              <a:rPr lang="ar-JO" sz="4400" b="1" i="0" dirty="0">
                <a:latin typeface="Arial" panose="020B0604020202020204" pitchFamily="34" charset="0"/>
                <a:ea typeface="Geneva" charset="0"/>
                <a:cs typeface="Arial" panose="020B0604020202020204" pitchFamily="34" charset="0"/>
              </a:rPr>
              <a:t>رجوعاً إلى 1907</a:t>
            </a:r>
            <a:endParaRPr lang="en-US" sz="3600" i="0" dirty="0">
              <a:latin typeface="Arial" panose="020B0604020202020204" pitchFamily="34" charset="0"/>
              <a:ea typeface="Geneva" charset="0"/>
              <a:cs typeface="Arial" panose="020B0604020202020204" pitchFamily="34"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ar-JO" sz="3600" b="1" dirty="0">
                <a:latin typeface="Arial" panose="020B0604020202020204" pitchFamily="34" charset="0"/>
                <a:ea typeface="Geneva" charset="0"/>
                <a:cs typeface="Arial" panose="020B0604020202020204" pitchFamily="34" charset="0"/>
              </a:rPr>
              <a:t>كانون أول 1998</a:t>
            </a:r>
            <a:endParaRPr lang="en-US" sz="3600" b="1" dirty="0">
              <a:latin typeface="Arial" panose="020B0604020202020204" pitchFamily="34" charset="0"/>
              <a:ea typeface="Geneva" charset="0"/>
              <a:cs typeface="Arial" panose="020B0604020202020204" pitchFamily="34" charset="0"/>
            </a:endParaRP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740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ctrTitle"/>
          </p:nvPr>
        </p:nvSpPr>
        <p:spPr/>
        <p:txBody>
          <a:bodyPr/>
          <a:lstStyle/>
          <a:p>
            <a:pPr eaLnBrk="1" hangingPunct="1"/>
            <a:r>
              <a:rPr lang="en-US">
                <a:latin typeface="Arial" panose="020B0604020202020204" pitchFamily="34" charset="0"/>
                <a:cs typeface="Arial" panose="020B0604020202020204" pitchFamily="34" charset="0"/>
              </a:rPr>
              <a:t>Petra Article Front Page</a:t>
            </a:r>
          </a:p>
        </p:txBody>
      </p:sp>
      <p:sp>
        <p:nvSpPr>
          <p:cNvPr id="145410" name="Rectangle 3"/>
          <p:cNvSpPr>
            <a:spLocks noGrp="1" noChangeArrowheads="1"/>
          </p:cNvSpPr>
          <p:nvPr>
            <p:ph type="subTitle" idx="1"/>
          </p:nvPr>
        </p:nvSpPr>
        <p:spPr/>
        <p:txBody>
          <a:bodyPr/>
          <a:lstStyle/>
          <a:p>
            <a:pPr eaLnBrk="1" hangingPunct="1">
              <a:buFont typeface="Wingdings" charset="0"/>
              <a:buNone/>
            </a:pPr>
            <a:endParaRPr lang="en-US">
              <a:latin typeface="Arial" panose="020B0604020202020204" pitchFamily="34" charset="0"/>
              <a:cs typeface="Arial" panose="020B0604020202020204" pitchFamily="34" charset="0"/>
            </a:endParaRPr>
          </a:p>
        </p:txBody>
      </p:sp>
      <p:grpSp>
        <p:nvGrpSpPr>
          <p:cNvPr id="145411" name="Group 4"/>
          <p:cNvGrpSpPr>
            <a:grpSpLocks/>
          </p:cNvGrpSpPr>
          <p:nvPr/>
        </p:nvGrpSpPr>
        <p:grpSpPr bwMode="auto">
          <a:xfrm>
            <a:off x="0" y="0"/>
            <a:ext cx="9144000" cy="7010400"/>
            <a:chOff x="0" y="0"/>
            <a:chExt cx="5760" cy="4416"/>
          </a:xfrm>
        </p:grpSpPr>
        <p:pic>
          <p:nvPicPr>
            <p:cNvPr id="145412" name="Picture 5"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13" name="Picture 6" descr="ArticleInt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864" cy="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Rectangle 3"/>
          <p:cNvSpPr txBox="1">
            <a:spLocks noRot="1" noChangeArrowheads="1"/>
          </p:cNvSpPr>
          <p:nvPr/>
        </p:nvSpPr>
        <p:spPr bwMode="auto">
          <a:xfrm>
            <a:off x="72008" y="4827240"/>
            <a:ext cx="4572000" cy="1914128"/>
          </a:xfrm>
          <a:prstGeom prst="rect">
            <a:avLst/>
          </a:prstGeom>
          <a:solidFill>
            <a:schemeClr val="bg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rPr>
              <a:t>البتراء</a:t>
            </a:r>
            <a:endParaRPr kumimoji="0" lang="en-US" sz="2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ar-JO" sz="4800" b="1" i="0" dirty="0">
                <a:solidFill>
                  <a:srgbClr val="FFFFFF"/>
                </a:solidFill>
                <a:latin typeface="Arial" charset="0"/>
                <a:ea typeface="Geneva" charset="0"/>
              </a:rPr>
              <a:t>السيق</a:t>
            </a:r>
            <a:br>
              <a:rPr lang="en-US" sz="4800" b="1" i="0" dirty="0">
                <a:solidFill>
                  <a:srgbClr val="FFFFFF"/>
                </a:solidFill>
                <a:latin typeface="Arial" charset="0"/>
                <a:ea typeface="Geneva" charset="0"/>
              </a:rPr>
            </a:br>
            <a:r>
              <a:rPr lang="en-US" sz="3200" b="1" i="0" dirty="0">
                <a:solidFill>
                  <a:srgbClr val="FFFFFF"/>
                </a:solidFill>
                <a:latin typeface="Arial" charset="0"/>
                <a:ea typeface="Geneva" charset="0"/>
              </a:rPr>
              <a:t>(</a:t>
            </a:r>
            <a:r>
              <a:rPr lang="ar-JO" sz="3200" b="1" i="0" dirty="0">
                <a:solidFill>
                  <a:srgbClr val="FFFFFF"/>
                </a:solidFill>
                <a:latin typeface="Arial" charset="0"/>
                <a:ea typeface="Geneva" charset="0"/>
              </a:rPr>
              <a:t>تلفظ السيق</a:t>
            </a:r>
            <a:r>
              <a:rPr lang="en-US" sz="3200" b="1" i="0"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المدخل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الوحيد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للبتراء</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قناة مائية</a:t>
            </a:r>
            <a:endParaRPr kumimoji="0" lang="en-US" sz="3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7157" name="Text Box 9"/>
          <p:cNvSpPr txBox="1">
            <a:spLocks noChangeArrowheads="1"/>
          </p:cNvSpPr>
          <p:nvPr/>
        </p:nvSpPr>
        <p:spPr bwMode="auto">
          <a:xfrm>
            <a:off x="83058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598ت</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1367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195"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عدن</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6"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7"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51589"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1 - 2</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1590" name="Rectangle 7"/>
          <p:cNvSpPr>
            <a:spLocks noGrp="1" noChangeArrowheads="1"/>
          </p:cNvSpPr>
          <p:nvPr>
            <p:ph type="title" idx="4294967295"/>
          </p:nvPr>
        </p:nvSpPr>
        <p:spPr>
          <a:xfrm>
            <a:off x="0" y="762000"/>
            <a:ext cx="2438400" cy="1143000"/>
          </a:xfrm>
        </p:spPr>
        <p:txBody>
          <a:bodyPr>
            <a:normAutofit fontScale="90000"/>
          </a:bodyPr>
          <a:lstStyle/>
          <a:p>
            <a:pPr eaLnBrk="1" hangingPunct="1"/>
            <a:r>
              <a:rPr lang="ar-JO" altLang="zh-CN" sz="3600" b="1" dirty="0">
                <a:solidFill>
                  <a:schemeClr val="bg1"/>
                </a:solidFill>
                <a:latin typeface="Arial" panose="020B0604020202020204" pitchFamily="34" charset="0"/>
                <a:cs typeface="Arial" panose="020B0604020202020204" pitchFamily="34" charset="0"/>
              </a:rPr>
              <a:t>مواقع محتملة لجنة عدن</a:t>
            </a:r>
            <a:endParaRPr lang="en-US" altLang="zh-CN" sz="2400" dirty="0">
              <a:solidFill>
                <a:schemeClr val="bg1"/>
              </a:solidFill>
              <a:latin typeface="Arial" panose="020B0604020202020204" pitchFamily="34" charset="0"/>
              <a:cs typeface="Arial" panose="020B0604020202020204" pitchFamily="34" charset="0"/>
            </a:endParaRPr>
          </a:p>
        </p:txBody>
      </p:sp>
      <p:sp>
        <p:nvSpPr>
          <p:cNvPr id="451591" name="Rectangle 8"/>
          <p:cNvSpPr>
            <a:spLocks noChangeArrowheads="1"/>
          </p:cNvSpPr>
          <p:nvPr/>
        </p:nvSpPr>
        <p:spPr bwMode="auto">
          <a:xfrm>
            <a:off x="76200" y="563880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1800" dirty="0">
                <a:solidFill>
                  <a:srgbClr val="FFFFFF"/>
                </a:solidFill>
                <a:effectLst/>
                <a:latin typeface="Arial" panose="020B0604020202020204" pitchFamily="34" charset="0"/>
                <a:ea typeface="+mn-ea"/>
                <a:cs typeface="Arial" panose="020B0604020202020204" pitchFamily="34" charset="0"/>
              </a:rPr>
              <a:t>باري بيتزل،                أطلس مودي، 75</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504154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ar-JO" b="1" dirty="0">
                <a:solidFill>
                  <a:schemeClr val="tx1">
                    <a:lumMod val="95000"/>
                    <a:lumOff val="5000"/>
                  </a:schemeClr>
                </a:solidFill>
                <a:latin typeface="Arial" panose="020B0604020202020204" pitchFamily="34" charset="0"/>
                <a:ea typeface="Geneva" charset="0"/>
                <a:cs typeface="Arial" panose="020B0604020202020204" pitchFamily="34" charset="0"/>
              </a:rPr>
              <a:t>تم دفن قنوات المياه لقرون</a:t>
            </a:r>
            <a:endParaRPr lang="en-US" dirty="0">
              <a:solidFill>
                <a:schemeClr val="tx1">
                  <a:lumMod val="95000"/>
                  <a:lumOff val="5000"/>
                </a:schemeClr>
              </a:solidFill>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535401360"/>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ctrTitle"/>
          </p:nvPr>
        </p:nvSpPr>
        <p:spPr/>
        <p:txBody>
          <a:bodyPr/>
          <a:lstStyle/>
          <a:p>
            <a:pPr eaLnBrk="1" hangingPunct="1"/>
            <a:r>
              <a:rPr lang="ar-SA" dirty="0">
                <a:latin typeface="Arial" panose="020B0604020202020204" pitchFamily="34" charset="0"/>
                <a:cs typeface="Arial" panose="020B0604020202020204" pitchFamily="34" charset="0"/>
              </a:rPr>
              <a:t>بيترا</a:t>
            </a:r>
            <a:r>
              <a:rPr lang="en-US" dirty="0">
                <a:latin typeface="Arial" panose="020B0604020202020204" pitchFamily="34" charset="0"/>
                <a:cs typeface="Arial" panose="020B0604020202020204" pitchFamily="34" charset="0"/>
              </a:rPr>
              <a:t> Map</a:t>
            </a:r>
          </a:p>
        </p:txBody>
      </p:sp>
      <p:sp>
        <p:nvSpPr>
          <p:cNvPr id="437251"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pic>
        <p:nvPicPr>
          <p:cNvPr id="151555"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3"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6"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4000" b="1" i="0" dirty="0">
                <a:solidFill>
                  <a:srgbClr val="F6F4F2"/>
                </a:solidFill>
                <a:effectLst/>
                <a:latin typeface="Arial" panose="020B0604020202020204" pitchFamily="34" charset="0"/>
                <a:cs typeface="Arial" panose="020B0604020202020204" pitchFamily="34" charset="0"/>
              </a:rPr>
              <a:t>البتراء</a:t>
            </a:r>
            <a:endParaRPr lang="en-US" sz="1000" b="1" i="0" dirty="0">
              <a:solidFill>
                <a:srgbClr val="F6F4F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37253"/>
                                        </p:tgtEl>
                                        <p:attrNameLst>
                                          <p:attrName>style.visibility</p:attrName>
                                        </p:attrNameLst>
                                      </p:cBhvr>
                                      <p:to>
                                        <p:strVal val="visible"/>
                                      </p:to>
                                    </p:set>
                                    <p:animEffect transition="in" filter="wipe(right)">
                                      <p:cBhvr>
                                        <p:cTn id="7" dur="500"/>
                                        <p:tgtEl>
                                          <p:spTgt spid="43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ar-JO" sz="5400" i="0" dirty="0">
                <a:solidFill>
                  <a:schemeClr val="tx1"/>
                </a:solidFill>
                <a:latin typeface="Arial" panose="020B0604020202020204" pitchFamily="34" charset="0"/>
                <a:ea typeface="Geneva" charset="0"/>
                <a:cs typeface="Arial" panose="020B0604020202020204" pitchFamily="34" charset="0"/>
              </a:rPr>
              <a:t>مخرج السيق</a:t>
            </a:r>
            <a:endParaRPr lang="en-US" sz="5400" i="0" dirty="0">
              <a:solidFill>
                <a:schemeClr val="tx1"/>
              </a:solidFill>
              <a:latin typeface="Arial" panose="020B0604020202020204" pitchFamily="34" charset="0"/>
              <a:ea typeface="Geneva" charset="0"/>
              <a:cs typeface="Arial" panose="020B0604020202020204" pitchFamily="34" charset="0"/>
            </a:endParaRP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95241"/>
                </a:solidFill>
                <a:effectLst/>
                <a:uLnTx/>
                <a:uFillTx/>
                <a:latin typeface="Arial" panose="020B0604020202020204" pitchFamily="34" charset="0"/>
                <a:cs typeface="Arial" panose="020B0604020202020204" pitchFamily="34" charset="0"/>
              </a:rPr>
              <a:t>598ب</a:t>
            </a:r>
            <a:endParaRPr kumimoji="0" lang="en-US" sz="2400" b="1" u="none" strike="noStrike" kern="1200" cap="none" spc="0" normalizeH="0" baseline="0" noProof="0" dirty="0">
              <a:ln>
                <a:noFill/>
              </a:ln>
              <a:solidFill>
                <a:srgbClr val="795241"/>
              </a:solidFill>
              <a:effectLst/>
              <a:uLnTx/>
              <a:uFillTx/>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2B85022C-5158-685B-7526-AB049254AF8A}"/>
              </a:ext>
            </a:extLst>
          </p:cNvPr>
          <p:cNvSpPr txBox="1">
            <a:spLocks noRot="1" noChangeArrowheads="1"/>
          </p:cNvSpPr>
          <p:nvPr/>
        </p:nvSpPr>
        <p:spPr bwMode="auto">
          <a:xfrm>
            <a:off x="2171584" y="307032"/>
            <a:ext cx="3096344" cy="1368152"/>
          </a:xfrm>
          <a:prstGeom prst="rect">
            <a:avLst/>
          </a:prstGeom>
          <a:solidFill>
            <a:schemeClr val="bg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rPr>
              <a:t>البتراء</a:t>
            </a:r>
            <a:endParaRPr kumimoji="0" lang="en-US" sz="2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764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ar-JO" sz="6600" b="1" i="0" dirty="0">
                <a:solidFill>
                  <a:srgbClr val="FFFFFF"/>
                </a:solidFill>
                <a:latin typeface="Arial" panose="020B0604020202020204" pitchFamily="34" charset="0"/>
                <a:ea typeface="Geneva" charset="0"/>
                <a:cs typeface="Arial" panose="020B0604020202020204" pitchFamily="34" charset="0"/>
              </a:rPr>
              <a:t>الخزنة</a:t>
            </a:r>
            <a:endParaRPr lang="en-US" sz="6600" b="1" i="0" dirty="0">
              <a:solidFill>
                <a:srgbClr val="FFFFFF"/>
              </a:solidFill>
              <a:latin typeface="Arial" panose="020B0604020202020204" pitchFamily="34" charset="0"/>
              <a:ea typeface="Geneva" charset="0"/>
              <a:cs typeface="Arial" panose="020B0604020202020204" pitchFamily="34" charset="0"/>
            </a:endParaRPr>
          </a:p>
        </p:txBody>
      </p:sp>
      <p:sp>
        <p:nvSpPr>
          <p:cNvPr id="185347"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598ب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777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ar-JO" sz="5400" b="1" i="0" dirty="0">
                <a:latin typeface="Arial" panose="020B0604020202020204" pitchFamily="34" charset="0"/>
                <a:ea typeface="Geneva" charset="0"/>
                <a:cs typeface="Arial" panose="020B0604020202020204" pitchFamily="34" charset="0"/>
              </a:rPr>
              <a:t>الخزنة من أعلى</a:t>
            </a:r>
            <a:endParaRPr lang="en-US" sz="5400"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8586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ctrTitle"/>
          </p:nvPr>
        </p:nvSpPr>
        <p:spPr/>
        <p:txBody>
          <a:bodyPr/>
          <a:lstStyle/>
          <a:p>
            <a:pPr eaLnBrk="1" hangingPunct="1"/>
            <a:r>
              <a:rPr lang="ar-SA" dirty="0">
                <a:latin typeface="Arial" panose="020B0604020202020204" pitchFamily="34" charset="0"/>
                <a:cs typeface="Arial" panose="020B0604020202020204" pitchFamily="34" charset="0"/>
              </a:rPr>
              <a:t>بيترا</a:t>
            </a:r>
            <a:r>
              <a:rPr lang="en-US" dirty="0">
                <a:latin typeface="Arial" panose="020B0604020202020204" pitchFamily="34" charset="0"/>
                <a:cs typeface="Arial" panose="020B0604020202020204" pitchFamily="34" charset="0"/>
              </a:rPr>
              <a:t> Map</a:t>
            </a:r>
          </a:p>
        </p:txBody>
      </p:sp>
      <p:sp>
        <p:nvSpPr>
          <p:cNvPr id="445443"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pic>
        <p:nvPicPr>
          <p:cNvPr id="159747"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5"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5446"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7"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4000" b="1" i="0" dirty="0">
                <a:solidFill>
                  <a:srgbClr val="F6F4F2"/>
                </a:solidFill>
                <a:effectLst/>
                <a:latin typeface="Arial" panose="020B0604020202020204" pitchFamily="34" charset="0"/>
                <a:cs typeface="Arial" panose="020B0604020202020204" pitchFamily="34" charset="0"/>
              </a:rPr>
              <a:t>البتراء</a:t>
            </a:r>
            <a:endParaRPr lang="en-US" sz="1000" b="1" i="0" dirty="0">
              <a:solidFill>
                <a:srgbClr val="F6F4F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45446"/>
                                        </p:tgtEl>
                                        <p:attrNameLst>
                                          <p:attrName>style.visibility</p:attrName>
                                        </p:attrNameLst>
                                      </p:cBhvr>
                                      <p:to>
                                        <p:strVal val="visible"/>
                                      </p:to>
                                    </p:set>
                                    <p:animEffect transition="in" filter="wipe(right)">
                                      <p:cBhvr>
                                        <p:cTn id="7" dur="500"/>
                                        <p:tgtEl>
                                          <p:spTgt spid="445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ar-JO" sz="5400" b="1" i="0" dirty="0"/>
              <a:t>قام المهندسون النبطيون ببراعة بجمع 6 بوصات من الأمطار السنوية.</a:t>
            </a:r>
            <a:endParaRPr lang="en-US" sz="5400" b="1" i="0" dirty="0">
              <a:latin typeface="Arial" charset="0"/>
              <a:ea typeface="Geneva" charset="0"/>
              <a:cs typeface="Geneva" charset="0"/>
            </a:endParaRP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30478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ar-JO" sz="4400" b="1" i="0" dirty="0">
                <a:latin typeface="Arial" panose="020B0604020202020204" pitchFamily="34" charset="0"/>
                <a:ea typeface="Geneva" charset="0"/>
                <a:cs typeface="Arial" panose="020B0604020202020204" pitchFamily="34" charset="0"/>
              </a:rPr>
              <a:t>القبور النبطية شرق مركز المدينة</a:t>
            </a:r>
            <a:endParaRPr lang="en-US" sz="4400" b="1"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2084523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600" b="1" i="0" dirty="0">
                <a:solidFill>
                  <a:srgbClr val="FFFFFF"/>
                </a:solidFill>
                <a:effectLst>
                  <a:outerShdw blurRad="50800" dist="50800" dir="2700000" algn="tl" rotWithShape="0">
                    <a:srgbClr val="000000">
                      <a:alpha val="80000"/>
                    </a:srgbClr>
                  </a:outerShdw>
                </a:effectLst>
                <a:latin typeface="Arial" panose="020B0604020202020204" pitchFamily="34" charset="0"/>
                <a:ea typeface="+mj-ea"/>
                <a:cs typeface="Arial" panose="020B0604020202020204" pitchFamily="34" charset="0"/>
              </a:rPr>
              <a:t>تكبر قلبك قد خدعك أيها الساكن في محاجئ الصخر رفعة مقعده القائل في قلبه من يحدرني إلى الأرض (عوبديا 3)</a:t>
            </a:r>
            <a:endParaRPr lang="en-US" sz="3600" b="1" i="0" dirty="0">
              <a:solidFill>
                <a:srgbClr val="FFFFFF"/>
              </a:solidFill>
              <a:effectLst>
                <a:outerShdw blurRad="50800" dist="50800" dir="2700000" algn="tl" rotWithShape="0">
                  <a:srgbClr val="000000">
                    <a:alpha val="80000"/>
                  </a:srgbClr>
                </a:outerShdw>
              </a:effectLst>
              <a:latin typeface="Arial" panose="020B0604020202020204" pitchFamily="34" charset="0"/>
              <a:ea typeface="+mj-ea"/>
              <a:cs typeface="Arial" panose="020B0604020202020204" pitchFamily="34" charset="0"/>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598ت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84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ctrTitle"/>
          </p:nvPr>
        </p:nvSpPr>
        <p:spPr/>
        <p:txBody>
          <a:bodyPr/>
          <a:lstStyle/>
          <a:p>
            <a:pPr eaLnBrk="1" hangingPunct="1"/>
            <a:r>
              <a:rPr lang="ar-SA" dirty="0">
                <a:latin typeface="Arial" panose="020B0604020202020204" pitchFamily="34" charset="0"/>
                <a:cs typeface="Arial" panose="020B0604020202020204" pitchFamily="34" charset="0"/>
              </a:rPr>
              <a:t>بيترا</a:t>
            </a:r>
            <a:r>
              <a:rPr lang="en-US" dirty="0">
                <a:latin typeface="Arial" panose="020B0604020202020204" pitchFamily="34" charset="0"/>
                <a:cs typeface="Arial" panose="020B0604020202020204" pitchFamily="34" charset="0"/>
              </a:rPr>
              <a:t> Map</a:t>
            </a:r>
          </a:p>
        </p:txBody>
      </p:sp>
      <p:sp>
        <p:nvSpPr>
          <p:cNvPr id="453635"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pic>
        <p:nvPicPr>
          <p:cNvPr id="167939"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3637"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3638"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3639" name="Freeform 7"/>
          <p:cNvSpPr>
            <a:spLocks/>
          </p:cNvSpPr>
          <p:nvPr/>
        </p:nvSpPr>
        <p:spPr bwMode="auto">
          <a:xfrm>
            <a:off x="3594100" y="2736850"/>
            <a:ext cx="1290638" cy="1111250"/>
          </a:xfrm>
          <a:custGeom>
            <a:avLst/>
            <a:gdLst/>
            <a:ahLst/>
            <a:cxnLst>
              <a:cxn ang="0">
                <a:pos x="676" y="700"/>
              </a:cxn>
              <a:cxn ang="0">
                <a:pos x="708" y="620"/>
              </a:cxn>
              <a:cxn ang="0">
                <a:pos x="712" y="532"/>
              </a:cxn>
              <a:cxn ang="0">
                <a:pos x="748" y="468"/>
              </a:cxn>
              <a:cxn ang="0">
                <a:pos x="748" y="416"/>
              </a:cxn>
              <a:cxn ang="0">
                <a:pos x="792" y="316"/>
              </a:cxn>
              <a:cxn ang="0">
                <a:pos x="684" y="232"/>
              </a:cxn>
              <a:cxn ang="0">
                <a:pos x="636" y="212"/>
              </a:cxn>
              <a:cxn ang="0">
                <a:pos x="568" y="188"/>
              </a:cxn>
              <a:cxn ang="0">
                <a:pos x="540" y="192"/>
              </a:cxn>
              <a:cxn ang="0">
                <a:pos x="516" y="200"/>
              </a:cxn>
              <a:cxn ang="0">
                <a:pos x="424" y="172"/>
              </a:cxn>
              <a:cxn ang="0">
                <a:pos x="400" y="156"/>
              </a:cxn>
              <a:cxn ang="0">
                <a:pos x="384" y="132"/>
              </a:cxn>
              <a:cxn ang="0">
                <a:pos x="296" y="124"/>
              </a:cxn>
              <a:cxn ang="0">
                <a:pos x="216" y="100"/>
              </a:cxn>
              <a:cxn ang="0">
                <a:pos x="128" y="88"/>
              </a:cxn>
              <a:cxn ang="0">
                <a:pos x="60" y="36"/>
              </a:cxn>
              <a:cxn ang="0">
                <a:pos x="0" y="0"/>
              </a:cxn>
            </a:cxnLst>
            <a:rect l="0" t="0" r="r" b="b"/>
            <a:pathLst>
              <a:path w="813" h="700">
                <a:moveTo>
                  <a:pt x="676" y="700"/>
                </a:moveTo>
                <a:cubicBezTo>
                  <a:pt x="688" y="674"/>
                  <a:pt x="695" y="645"/>
                  <a:pt x="708" y="620"/>
                </a:cubicBezTo>
                <a:cubicBezTo>
                  <a:pt x="709" y="590"/>
                  <a:pt x="706" y="560"/>
                  <a:pt x="712" y="532"/>
                </a:cubicBezTo>
                <a:cubicBezTo>
                  <a:pt x="715" y="512"/>
                  <a:pt x="741" y="488"/>
                  <a:pt x="748" y="468"/>
                </a:cubicBezTo>
                <a:cubicBezTo>
                  <a:pt x="741" y="435"/>
                  <a:pt x="743" y="457"/>
                  <a:pt x="748" y="416"/>
                </a:cubicBezTo>
                <a:cubicBezTo>
                  <a:pt x="754" y="350"/>
                  <a:pt x="751" y="356"/>
                  <a:pt x="792" y="316"/>
                </a:cubicBezTo>
                <a:cubicBezTo>
                  <a:pt x="813" y="251"/>
                  <a:pt x="724" y="245"/>
                  <a:pt x="684" y="232"/>
                </a:cubicBezTo>
                <a:cubicBezTo>
                  <a:pt x="666" y="214"/>
                  <a:pt x="660" y="218"/>
                  <a:pt x="636" y="212"/>
                </a:cubicBezTo>
                <a:cubicBezTo>
                  <a:pt x="611" y="205"/>
                  <a:pt x="592" y="192"/>
                  <a:pt x="568" y="188"/>
                </a:cubicBezTo>
                <a:cubicBezTo>
                  <a:pt x="558" y="189"/>
                  <a:pt x="549" y="189"/>
                  <a:pt x="540" y="192"/>
                </a:cubicBezTo>
                <a:cubicBezTo>
                  <a:pt x="531" y="193"/>
                  <a:pt x="516" y="200"/>
                  <a:pt x="516" y="200"/>
                </a:cubicBezTo>
                <a:cubicBezTo>
                  <a:pt x="484" y="193"/>
                  <a:pt x="455" y="179"/>
                  <a:pt x="424" y="172"/>
                </a:cubicBezTo>
                <a:cubicBezTo>
                  <a:pt x="416" y="166"/>
                  <a:pt x="405" y="164"/>
                  <a:pt x="400" y="156"/>
                </a:cubicBezTo>
                <a:cubicBezTo>
                  <a:pt x="394" y="148"/>
                  <a:pt x="393" y="132"/>
                  <a:pt x="384" y="132"/>
                </a:cubicBezTo>
                <a:cubicBezTo>
                  <a:pt x="328" y="126"/>
                  <a:pt x="357" y="129"/>
                  <a:pt x="296" y="124"/>
                </a:cubicBezTo>
                <a:cubicBezTo>
                  <a:pt x="266" y="114"/>
                  <a:pt x="247" y="103"/>
                  <a:pt x="216" y="100"/>
                </a:cubicBezTo>
                <a:cubicBezTo>
                  <a:pt x="188" y="90"/>
                  <a:pt x="157" y="92"/>
                  <a:pt x="128" y="88"/>
                </a:cubicBezTo>
                <a:cubicBezTo>
                  <a:pt x="107" y="67"/>
                  <a:pt x="89" y="45"/>
                  <a:pt x="60" y="36"/>
                </a:cubicBezTo>
                <a:cubicBezTo>
                  <a:pt x="46" y="15"/>
                  <a:pt x="26" y="0"/>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8"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4000" b="1" i="0" dirty="0">
                <a:solidFill>
                  <a:srgbClr val="F6F4F2"/>
                </a:solidFill>
                <a:effectLst/>
                <a:latin typeface="Arial" panose="020B0604020202020204" pitchFamily="34" charset="0"/>
                <a:cs typeface="Arial" panose="020B0604020202020204" pitchFamily="34" charset="0"/>
              </a:rPr>
              <a:t>البتراء</a:t>
            </a:r>
            <a:endParaRPr lang="en-US" sz="1000" b="1" i="0" dirty="0">
              <a:solidFill>
                <a:srgbClr val="F6F4F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53639"/>
                                        </p:tgtEl>
                                        <p:attrNameLst>
                                          <p:attrName>style.visibility</p:attrName>
                                        </p:attrNameLst>
                                      </p:cBhvr>
                                      <p:to>
                                        <p:strVal val="visible"/>
                                      </p:to>
                                    </p:set>
                                    <p:animEffect transition="in" filter="wipe(right)">
                                      <p:cBhvr>
                                        <p:cTn id="7" dur="500"/>
                                        <p:tgtEl>
                                          <p:spTgt spid="453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ar-JO" altLang="zh-CN" sz="2800" b="1" dirty="0">
                <a:solidFill>
                  <a:schemeClr val="bg1"/>
                </a:solidFill>
                <a:latin typeface="Arial" panose="020B0604020202020204" pitchFamily="34" charset="0"/>
                <a:cs typeface="Arial" panose="020B0604020202020204" pitchFamily="34" charset="0"/>
              </a:rPr>
              <a:t>ذكر كوش بلاد ما بين النهرين لأول مرة في تكوين 2</a:t>
            </a:r>
            <a:endParaRPr kumimoji="1" lang="en-US" altLang="zh-CN" sz="18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4981109" y="901308"/>
            <a:ext cx="15055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عدن</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مصر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4280653" y="2780928"/>
            <a:ext cx="12234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حويلة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572979" y="6131115"/>
            <a:ext cx="126028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السودان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6360387" y="2784215"/>
            <a:ext cx="114646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كوش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051720" y="3429000"/>
            <a:ext cx="7134409" cy="1938992"/>
          </a:xfrm>
          <a:prstGeom prst="rect">
            <a:avLst/>
          </a:prstGeom>
          <a:noFill/>
        </p:spPr>
        <p:txBody>
          <a:bodyPr wrap="square" rtlCol="0">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 وكان نهر يخرج من عدن ليسقي الجنة ومن هناك ينقسم فيصير أربعة رؤوس 11 اسم الواحد فيشون وهو المحيط بجميع أرض الحويلة حيث الذهب 12 وذهب تلك الأرض جيد هناك المقل وحجر الجزع     13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واسم النهر الثاني جيحون وهو المحيط بجميع أرض كوش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2: 10-13)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076056" y="188640"/>
            <a:ext cx="3657600" cy="990600"/>
          </a:xfrm>
        </p:spPr>
        <p:txBody>
          <a:bodyPr/>
          <a:lstStyle/>
          <a:p>
            <a:pPr algn="r" eaLnBrk="1" hangingPunct="1"/>
            <a:r>
              <a:rPr lang="ar-JO" sz="6000" b="1" i="0" dirty="0">
                <a:latin typeface="Arial" panose="020B0604020202020204" pitchFamily="34" charset="0"/>
                <a:ea typeface="Geneva" charset="0"/>
                <a:cs typeface="Arial" panose="020B0604020202020204" pitchFamily="34" charset="0"/>
              </a:rPr>
              <a:t>النيمفاليون</a:t>
            </a:r>
            <a:endParaRPr lang="en-US" sz="6000" b="1"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2724250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472062" y="188640"/>
            <a:ext cx="3657600" cy="990600"/>
          </a:xfrm>
        </p:spPr>
        <p:txBody>
          <a:bodyPr/>
          <a:lstStyle/>
          <a:p>
            <a:pPr eaLnBrk="1" hangingPunct="1"/>
            <a:r>
              <a:rPr lang="ar-JO" sz="6000" b="1" i="0" dirty="0">
                <a:solidFill>
                  <a:srgbClr val="795241"/>
                </a:solidFill>
                <a:latin typeface="Arial" panose="020B0604020202020204" pitchFamily="34" charset="0"/>
                <a:ea typeface="Geneva" charset="0"/>
                <a:cs typeface="Arial" panose="020B0604020202020204" pitchFamily="34" charset="0"/>
              </a:rPr>
              <a:t>النيمفاليون</a:t>
            </a:r>
            <a:endParaRPr lang="en-US" i="0" dirty="0">
              <a:latin typeface="Arial" charset="0"/>
              <a:ea typeface="Geneva" charset="0"/>
              <a:cs typeface="Geneva" charset="0"/>
            </a:endParaRPr>
          </a:p>
        </p:txBody>
      </p:sp>
    </p:spTree>
    <p:extLst>
      <p:ext uri="{BB962C8B-B14F-4D97-AF65-F5344CB8AC3E}">
        <p14:creationId xmlns:p14="http://schemas.microsoft.com/office/powerpoint/2010/main" val="1489798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ar-JO" sz="6000" b="1" i="0" dirty="0">
                <a:latin typeface="Arial" charset="0"/>
                <a:ea typeface="Geneva" charset="0"/>
              </a:rPr>
              <a:t>تصور الرواق</a:t>
            </a:r>
            <a:endParaRPr lang="en-US" sz="6000" b="1" i="0" dirty="0">
              <a:latin typeface="Arial" charset="0"/>
              <a:ea typeface="Geneva" charset="0"/>
            </a:endParaRPr>
          </a:p>
        </p:txBody>
      </p:sp>
      <p:sp>
        <p:nvSpPr>
          <p:cNvPr id="201731"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598ت</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77197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ar-JO" sz="6000" b="1" i="0" dirty="0">
                <a:solidFill>
                  <a:srgbClr val="FFFFFF"/>
                </a:solidFill>
                <a:effectLst>
                  <a:glow rad="228600">
                    <a:schemeClr val="accent4">
                      <a:satMod val="175000"/>
                      <a:alpha val="70000"/>
                    </a:schemeClr>
                  </a:glow>
                </a:effectLst>
                <a:latin typeface="Arial" charset="0"/>
                <a:ea typeface="Geneva" charset="0"/>
              </a:rPr>
              <a:t>تصور الرواق</a:t>
            </a:r>
            <a:endParaRPr lang="en-US" sz="6000" i="0" dirty="0">
              <a:solidFill>
                <a:srgbClr val="FFFFFF"/>
              </a:solidFill>
              <a:effectLst>
                <a:glow rad="228600">
                  <a:schemeClr val="accent4">
                    <a:satMod val="175000"/>
                    <a:alpha val="70000"/>
                  </a:schemeClr>
                </a:glow>
              </a:effectLst>
              <a:latin typeface="Arial" charset="0"/>
              <a:ea typeface="Geneva" charset="0"/>
            </a:endParaRPr>
          </a:p>
        </p:txBody>
      </p:sp>
      <p:sp>
        <p:nvSpPr>
          <p:cNvPr id="203779" name="Text Box 7"/>
          <p:cNvSpPr txBox="1">
            <a:spLocks noChangeArrowheads="1"/>
          </p:cNvSpPr>
          <p:nvPr/>
        </p:nvSpPr>
        <p:spPr bwMode="auto">
          <a:xfrm>
            <a:off x="7884368" y="-63062"/>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598ت</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83355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Petra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907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8" name="Rectangle 3"/>
          <p:cNvSpPr>
            <a:spLocks noGrp="1" noChangeArrowheads="1"/>
          </p:cNvSpPr>
          <p:nvPr>
            <p:ph type="title"/>
          </p:nvPr>
        </p:nvSpPr>
        <p:spPr>
          <a:xfrm>
            <a:off x="0" y="6019800"/>
            <a:ext cx="9144000" cy="838200"/>
          </a:xfrm>
          <a:solidFill>
            <a:srgbClr val="F3E7F3"/>
          </a:solidFill>
        </p:spPr>
        <p:txBody>
          <a:bodyPr/>
          <a:lstStyle/>
          <a:p>
            <a:pPr eaLnBrk="1" hangingPunct="1"/>
            <a:r>
              <a:rPr lang="ar-JO" dirty="0">
                <a:latin typeface="Times New Roman" charset="0"/>
              </a:rPr>
              <a:t>فسيفساء الكنيسة البيزنطية (القرن الخامس)</a:t>
            </a:r>
            <a:endParaRPr lang="en-US" dirty="0">
              <a:latin typeface="Times New Roman"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ctrTitle"/>
          </p:nvPr>
        </p:nvSpPr>
        <p:spPr>
          <a:xfrm>
            <a:off x="304800" y="144016"/>
            <a:ext cx="5275312" cy="2132856"/>
          </a:xfrm>
        </p:spPr>
        <p:txBody>
          <a:bodyPr/>
          <a:lstStyle/>
          <a:p>
            <a:pPr eaLnBrk="1" hangingPunct="1"/>
            <a:r>
              <a:rPr lang="ar-JO" b="1" dirty="0">
                <a:latin typeface="Times New Roman" charset="0"/>
              </a:rPr>
              <a:t>صناعة الخبز</a:t>
            </a:r>
            <a:br>
              <a:rPr lang="ar-JO" b="1" dirty="0">
                <a:latin typeface="Times New Roman" charset="0"/>
              </a:rPr>
            </a:br>
            <a:r>
              <a:rPr lang="en-US" b="1" dirty="0">
                <a:latin typeface="Times New Roman" charset="0"/>
              </a:rPr>
              <a:t> </a:t>
            </a:r>
            <a:r>
              <a:rPr lang="ar-JO" b="1" dirty="0">
                <a:latin typeface="Times New Roman" charset="0"/>
              </a:rPr>
              <a:t>لا زال البدو يعيشون</a:t>
            </a:r>
            <a:br>
              <a:rPr lang="ar-JO" b="1" dirty="0">
                <a:latin typeface="Times New Roman" charset="0"/>
              </a:rPr>
            </a:br>
            <a:r>
              <a:rPr lang="ar-JO" b="1" dirty="0">
                <a:latin typeface="Times New Roman" charset="0"/>
              </a:rPr>
              <a:t> في البتراء حتى الآن</a:t>
            </a:r>
            <a:endParaRPr lang="en-US" b="1" dirty="0">
              <a:latin typeface="Times New Roman" charset="0"/>
            </a:endParaRPr>
          </a:p>
        </p:txBody>
      </p:sp>
      <p:sp>
        <p:nvSpPr>
          <p:cNvPr id="180226"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80227" name="Picture 4" descr="BedouinMakingBre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8610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8" name="Picture 5" descr="BedouinMakingBrea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362200"/>
            <a:ext cx="2819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6" descr="SiqExi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1295400"/>
            <a:ext cx="21764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ar-JO" sz="4000" dirty="0">
                <a:latin typeface="Arial" panose="020B0604020202020204" pitchFamily="34" charset="0"/>
                <a:cs typeface="Arial" panose="020B0604020202020204" pitchFamily="34" charset="0"/>
              </a:rPr>
              <a:t>التجارة من مصر إلى بلاد ما بين النهرين</a:t>
            </a:r>
            <a:endParaRPr lang="en-US" sz="4000" dirty="0">
              <a:latin typeface="Arial" panose="020B0604020202020204" pitchFamily="34" charset="0"/>
              <a:cs typeface="Arial" panose="020B0604020202020204" pitchFamily="34" charset="0"/>
            </a:endParaRPr>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30915"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fontAlgn="base">
              <a:spcBef>
                <a:spcPct val="0"/>
              </a:spcBef>
              <a:defRPr/>
            </a:pPr>
            <a:r>
              <a:rPr lang="ar-JO" sz="2400" b="1" dirty="0">
                <a:solidFill>
                  <a:srgbClr val="000000"/>
                </a:solidFill>
                <a:effectLst/>
                <a:latin typeface="Arial" panose="020B0604020202020204" pitchFamily="34" charset="0"/>
                <a:cs typeface="Arial" panose="020B0604020202020204" pitchFamily="34" charset="0"/>
              </a:rPr>
              <a:t>54</a:t>
            </a:r>
            <a:endParaRPr lang="en-US" sz="2400" b="1" dirty="0">
              <a:solidFill>
                <a:srgbClr val="000000"/>
              </a:solidFill>
              <a:effectLst/>
              <a:latin typeface="Arial" panose="020B0604020202020204" pitchFamily="34" charset="0"/>
              <a:cs typeface="Arial" panose="020B0604020202020204" pitchFamily="34" charset="0"/>
            </a:endParaRP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ar-JO" sz="3200" b="1" dirty="0">
                <a:latin typeface="Arial" panose="020B0604020202020204" pitchFamily="34" charset="0"/>
                <a:cs typeface="Arial" panose="020B0604020202020204" pitchFamily="34" charset="0"/>
              </a:rPr>
              <a:t>طريق الملوك</a:t>
            </a:r>
            <a:endParaRPr lang="en-US" sz="3200" b="1" dirty="0">
              <a:latin typeface="Arial" panose="020B0604020202020204" pitchFamily="34" charset="0"/>
              <a:cs typeface="Arial" panose="020B0604020202020204" pitchFamily="34" charset="0"/>
            </a:endParaRPr>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endParaRPr lang="en-US" sz="2400">
              <a:solidFill>
                <a:srgbClr val="000000"/>
              </a:solidFill>
              <a:effectLst/>
              <a:latin typeface="Arial" panose="020B0604020202020204" pitchFamily="34" charset="0"/>
              <a:cs typeface="Arial" panose="020B0604020202020204" pitchFamily="34"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base" hangingPunct="1">
              <a:spcBef>
                <a:spcPct val="20000"/>
              </a:spcBef>
            </a:pPr>
            <a:r>
              <a:rPr lang="ar-JO" sz="1800" b="1" dirty="0">
                <a:solidFill>
                  <a:srgbClr val="000000"/>
                </a:solidFill>
                <a:effectLst/>
                <a:latin typeface="Arial" panose="020B0604020202020204" pitchFamily="34" charset="0"/>
                <a:cs typeface="Arial" panose="020B0604020202020204" pitchFamily="34" charset="0"/>
              </a:rPr>
              <a:t>باري بيتزل</a:t>
            </a:r>
            <a:br>
              <a:rPr lang="en-US" sz="1800" b="1" dirty="0">
                <a:solidFill>
                  <a:srgbClr val="000000"/>
                </a:solidFill>
                <a:effectLst/>
                <a:latin typeface="Arial" panose="020B0604020202020204" pitchFamily="34" charset="0"/>
                <a:cs typeface="Arial" panose="020B0604020202020204" pitchFamily="34" charset="0"/>
              </a:rPr>
            </a:br>
            <a:r>
              <a:rPr lang="ar-JO" sz="1800" b="1" dirty="0">
                <a:solidFill>
                  <a:srgbClr val="000000"/>
                </a:solidFill>
                <a:effectLst/>
                <a:latin typeface="Arial" panose="020B0604020202020204" pitchFamily="34" charset="0"/>
                <a:cs typeface="Arial" panose="020B0604020202020204" pitchFamily="34" charset="0"/>
              </a:rPr>
              <a:t>أطلس مودي لأراضي الكتاب المقدس، 87</a:t>
            </a:r>
            <a:endParaRPr lang="en-US" sz="1800" b="1" dirty="0">
              <a:solidFill>
                <a:srgbClr val="000000"/>
              </a:solidFill>
              <a:effectLst/>
              <a:latin typeface="Arial" panose="020B0604020202020204" pitchFamily="34" charset="0"/>
              <a:cs typeface="Arial" panose="020B0604020202020204" pitchFamily="34" charset="0"/>
            </a:endParaRP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r>
                <a:rPr lang="ar-JO" sz="3200" b="1" dirty="0">
                  <a:solidFill>
                    <a:srgbClr val="000000"/>
                  </a:solidFill>
                  <a:latin typeface="Arial" panose="020B0604020202020204" pitchFamily="34" charset="0"/>
                  <a:cs typeface="Arial" panose="020B0604020202020204" pitchFamily="34" charset="0"/>
                </a:rPr>
                <a:t>البتراء</a:t>
              </a:r>
              <a:endParaRPr lang="en-US" sz="3200" b="1" dirty="0">
                <a:solidFill>
                  <a:srgbClr val="000000"/>
                </a:solidFill>
                <a:latin typeface="Arial" panose="020B0604020202020204" pitchFamily="34" charset="0"/>
                <a:cs typeface="Arial" panose="020B0604020202020204" pitchFamily="34" charset="0"/>
              </a:endParaRPr>
            </a:p>
          </p:txBody>
        </p:sp>
        <p:sp>
          <p:nvSpPr>
            <p:cNvPr id="471051" name="Oval 11"/>
            <p:cNvSpPr>
              <a:spLocks noChangeArrowheads="1"/>
            </p:cNvSpPr>
            <p:nvPr/>
          </p:nvSpPr>
          <p:spPr bwMode="auto">
            <a:xfrm>
              <a:off x="3456" y="2496"/>
              <a:ext cx="192" cy="192"/>
            </a:xfrm>
            <a:prstGeom prst="ellipse">
              <a:avLst/>
            </a:prstGeom>
            <a:solidFill>
              <a:schemeClr val="bg1"/>
            </a:solidFill>
            <a:ln w="9525">
              <a:solidFill>
                <a:schemeClr val="tx1"/>
              </a:solidFill>
              <a:round/>
              <a:headEnd/>
              <a:tailEnd/>
            </a:ln>
            <a:effectLst/>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2863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ar-JO" sz="4000" dirty="0">
                <a:latin typeface="Arial" panose="020B0604020202020204" pitchFamily="34" charset="0"/>
                <a:cs typeface="Arial" panose="020B0604020202020204" pitchFamily="34" charset="0"/>
              </a:rPr>
              <a:t>تجارة التوابل</a:t>
            </a:r>
            <a:endParaRPr lang="en-US" sz="4000" dirty="0">
              <a:latin typeface="Arial" panose="020B0604020202020204" pitchFamily="34" charset="0"/>
              <a:cs typeface="Arial" panose="020B0604020202020204" pitchFamily="34" charset="0"/>
            </a:endParaRPr>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fontAlgn="base" hangingPunct="1">
              <a:spcBef>
                <a:spcPct val="0"/>
              </a:spcBef>
              <a:spcAft>
                <a:spcPts val="0"/>
              </a:spcAft>
            </a:pPr>
            <a:r>
              <a:rPr lang="ar-JO" sz="3200" b="1" kern="0" dirty="0">
                <a:solidFill>
                  <a:srgbClr val="000000"/>
                </a:solidFill>
                <a:effectLst/>
                <a:latin typeface="Arial" panose="020B0604020202020204" pitchFamily="34" charset="0"/>
                <a:cs typeface="Arial" panose="020B0604020202020204" pitchFamily="34" charset="0"/>
              </a:rPr>
              <a:t>البتراء</a:t>
            </a:r>
            <a:endParaRPr lang="en-US" sz="3200" b="1" kern="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3266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198931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r>
              <a:rPr lang="ar-SA" dirty="0">
                <a:latin typeface="Arial" panose="020B0604020202020204" pitchFamily="34" charset="0"/>
                <a:cs typeface="Arial" panose="020B0604020202020204" pitchFamily="34" charset="0"/>
              </a:rPr>
              <a:t>الموقع الصحيح لكوش</a:t>
            </a: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http://</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ea typeface="Osaka"/>
                <a:cs typeface="Arial" panose="020B0604020202020204" pitchFamily="34" charset="0"/>
              </a:rPr>
              <a:t>arab-israelites.tripod.com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هذه ليست كوش سفر التكوين ولكنها تسوية لاحقة بين دولتي مصر والسودان كجزء من النوبة تمتد من أسوان مصر إلى الخرطوم في السودان.
</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كوش</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8147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جغرافي</a:t>
            </a:r>
            <a:r>
              <a:rPr lang="ar-JO" sz="4000" dirty="0">
                <a:latin typeface="Arial" panose="020B0604020202020204" pitchFamily="34" charset="0"/>
                <a:cs typeface="Arial" panose="020B0604020202020204" pitchFamily="34" charset="0"/>
              </a:rPr>
              <a:t>ا</a:t>
            </a:r>
            <a:r>
              <a:rPr lang="ar-SA" sz="4000" dirty="0">
                <a:latin typeface="Arial" panose="020B0604020202020204" pitchFamily="34" charset="0"/>
                <a:cs typeface="Arial" panose="020B0604020202020204" pitchFamily="34" charset="0"/>
              </a:rPr>
              <a:t> الكتاب المقدس</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effectLst/>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lang="ar-JO" sz="3600" b="1" dirty="0">
                <a:solidFill>
                  <a:srgbClr val="FFFFFF"/>
                </a:solidFill>
                <a:effectLst/>
                <a:latin typeface="Arial"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p:cNvPicPr>
            <a:picLocks noGrp="1" noChangeAspect="1" noChangeArrowheads="1"/>
          </p:cNvPicPr>
          <p:nvPr>
            <p:ph type="body" idx="1"/>
          </p:nvPr>
        </p:nvPicPr>
        <p:blipFill>
          <a:blip r:embed="rId3">
            <a:lum bright="-32000"/>
            <a:extLst>
              <a:ext uri="{28A0092B-C50C-407E-A947-70E740481C1C}">
                <a14:useLocalDpi xmlns:a14="http://schemas.microsoft.com/office/drawing/2010/main"/>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269034"/>
            <a:ext cx="6400800" cy="838200"/>
          </a:xfrm>
          <a:solidFill>
            <a:srgbClr val="00FFFF"/>
          </a:solidFill>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أرض إبراهيم</a:t>
            </a:r>
            <a:endParaRPr lang="en-US" dirty="0">
              <a:solidFill>
                <a:schemeClr val="bg1"/>
              </a:solidFill>
              <a:latin typeface="Arial" panose="020B0604020202020204" pitchFamily="34" charset="0"/>
              <a:cs typeface="Arial" panose="020B0604020202020204" pitchFamily="34" charset="0"/>
            </a:endParaRPr>
          </a:p>
        </p:txBody>
      </p:sp>
      <p:sp>
        <p:nvSpPr>
          <p:cNvPr id="651268" name="Text Box 4"/>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93</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مصر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1" name="Text Box 7"/>
          <p:cNvSpPr txBox="1">
            <a:spLocks noChangeArrowheads="1"/>
          </p:cNvSpPr>
          <p:nvPr/>
        </p:nvSpPr>
        <p:spPr bwMode="auto">
          <a:xfrm>
            <a:off x="5943600" y="2971800"/>
            <a:ext cx="220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4" name="Text Box 10"/>
          <p:cNvSpPr txBox="1">
            <a:spLocks noChangeArrowheads="1"/>
          </p:cNvSpPr>
          <p:nvPr/>
        </p:nvSpPr>
        <p:spPr bwMode="auto">
          <a:xfrm>
            <a:off x="1331640" y="1180322"/>
            <a:ext cx="6480720" cy="584776"/>
          </a:xfrm>
          <a:prstGeom prst="rect">
            <a:avLst/>
          </a:prstGeom>
          <a:noFill/>
          <a:ln w="9525">
            <a:noFill/>
            <a:miter lim="800000"/>
            <a:headEnd/>
            <a:tailEnd/>
          </a:ln>
          <a:effectLst>
            <a:outerShdw blurRad="63500" dist="29783" dir="1514402"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12 - 24</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حاران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أور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04140" name="Text Box 13"/>
          <p:cNvSpPr txBox="1">
            <a:spLocks noChangeArrowheads="1"/>
          </p:cNvSpPr>
          <p:nvPr/>
        </p:nvSpPr>
        <p:spPr bwMode="auto">
          <a:xfrm>
            <a:off x="2555776" y="5517232"/>
            <a:ext cx="6588224" cy="830997"/>
          </a:xfrm>
          <a:prstGeom prst="rect">
            <a:avLst/>
          </a:prstGeom>
          <a:solidFill>
            <a:schemeClr val="bg2"/>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اعتاد إبراهيم أن يعبد الإله سين. بعد دعوته هاجر غربًا لطاعة الله ولم يعرف إلى أين يتجه!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56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autoUpdateAnimBg="0"/>
      <p:bldP spid="651273" grpId="0" autoUpdateAnimBg="0"/>
      <p:bldP spid="651275" grpId="0" autoUpdateAnimBg="0"/>
      <p:bldP spid="65127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520282" y="919584"/>
            <a:ext cx="7439026" cy="1148335"/>
            <a:chOff x="625" y="440"/>
            <a:chExt cx="4686" cy="439"/>
          </a:xfrm>
        </p:grpSpPr>
        <p:sp>
          <p:nvSpPr>
            <p:cNvPr id="246786" name="Rectangle 2"/>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514350" marR="0" lvl="0" indent="-514350" algn="r" defTabSz="914400" rtl="1" eaLnBrk="0" fontAlgn="base" latinLnBrk="0" hangingPunct="0">
                <a:lnSpc>
                  <a:spcPct val="100000"/>
                </a:lnSpc>
                <a:spcBef>
                  <a:spcPct val="0"/>
                </a:spcBef>
                <a:spcAft>
                  <a:spcPct val="0"/>
                </a:spcAft>
                <a:buClrTx/>
                <a:buSzTx/>
                <a:buFontTx/>
                <a:buAutoNum type="arabicPlain"/>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وقال الرب لإبرام: اذهب من أرضك ومن </a:t>
              </a:r>
            </a:p>
            <a:p>
              <a:pPr marR="0" lvl="0" algn="r" defTabSz="914400" rtl="1" eaLnBrk="0" fontAlgn="base" latinLnBrk="0" hangingPunct="0">
                <a:lnSpc>
                  <a:spcPct val="100000"/>
                </a:lnSpc>
                <a:spcBef>
                  <a:spcPct val="0"/>
                </a:spcBef>
                <a:spcAft>
                  <a:spcPct val="0"/>
                </a:spcAft>
                <a:buClrTx/>
                <a:buSzTx/>
                <a:tabLst/>
                <a:defRPr/>
              </a:pP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عشيرتك ومن بيت أبيك </a:t>
              </a: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إ</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لى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 التي أريك.</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8" name="Rectangle 4"/>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3" name="Group 43"/>
          <p:cNvGrpSpPr>
            <a:grpSpLocks/>
          </p:cNvGrpSpPr>
          <p:nvPr/>
        </p:nvGrpSpPr>
        <p:grpSpPr bwMode="auto">
          <a:xfrm>
            <a:off x="848896" y="2443524"/>
            <a:ext cx="7110412" cy="1036911"/>
            <a:chOff x="727" y="1339"/>
            <a:chExt cx="4479" cy="313"/>
          </a:xfrm>
        </p:grpSpPr>
        <p:sp>
          <p:nvSpPr>
            <p:cNvPr id="246822" name="Rectangle 38"/>
            <p:cNvSpPr>
              <a:spLocks noChangeArrowheads="1"/>
            </p:cNvSpPr>
            <p:nvPr/>
          </p:nvSpPr>
          <p:spPr bwMode="auto">
            <a:xfrm>
              <a:off x="727" y="1339"/>
              <a:ext cx="4479" cy="15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٢  فأجعلك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أُمّة عظيمة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وأباركك وأعظّم اسمك وتكون بركة.</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9" name="Rectangle 5"/>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4" name="Group 40"/>
          <p:cNvGrpSpPr>
            <a:grpSpLocks/>
          </p:cNvGrpSpPr>
          <p:nvPr/>
        </p:nvGrpSpPr>
        <p:grpSpPr bwMode="auto">
          <a:xfrm>
            <a:off x="302796" y="3856040"/>
            <a:ext cx="7656512" cy="950913"/>
            <a:chOff x="327" y="2429"/>
            <a:chExt cx="4865" cy="599"/>
          </a:xfrm>
        </p:grpSpPr>
        <p:sp>
          <p:nvSpPr>
            <p:cNvPr id="246817" name="Rectangle 33"/>
            <p:cNvSpPr>
              <a:spLocks noChangeArrowheads="1"/>
            </p:cNvSpPr>
            <p:nvPr/>
          </p:nvSpPr>
          <p:spPr bwMode="auto">
            <a:xfrm>
              <a:off x="327" y="2429"/>
              <a:ext cx="4865" cy="599"/>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٣ وأبارك مباركيك ولاعنك ألعنه. وتتبارك فيك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جميع قبائل 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90" name="Rectangle 6"/>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803" name="Rectangle 51"/>
          <p:cNvSpPr>
            <a:spLocks noChangeArrowheads="1"/>
          </p:cNvSpPr>
          <p:nvPr/>
        </p:nvSpPr>
        <p:spPr bwMode="auto">
          <a:xfrm>
            <a:off x="8141854" y="3832225"/>
            <a:ext cx="9281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4" name="Rectangle 52"/>
          <p:cNvSpPr>
            <a:spLocks noChangeArrowheads="1"/>
          </p:cNvSpPr>
          <p:nvPr/>
        </p:nvSpPr>
        <p:spPr bwMode="auto">
          <a:xfrm>
            <a:off x="8193258" y="36544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5" name="Rectangle 5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3810" name="Text Box 60"/>
          <p:cNvSpPr txBox="1">
            <a:spLocks noChangeArrowheads="1"/>
          </p:cNvSpPr>
          <p:nvPr/>
        </p:nvSpPr>
        <p:spPr bwMode="auto">
          <a:xfrm>
            <a:off x="8605435" y="6429653"/>
            <a:ext cx="3786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246846" name="Rectangle 6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p>
        </p:txBody>
      </p:sp>
      <p:sp>
        <p:nvSpPr>
          <p:cNvPr id="33812" name="Text Box 63"/>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6862" name="Text Box 78"/>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تكوين ١٢</a:t>
            </a:r>
            <a:endParaRPr kumimoji="0" lang="en-US"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64" name="Rectangle 80"/>
          <p:cNvSpPr>
            <a:spLocks noChangeArrowheads="1"/>
          </p:cNvSpPr>
          <p:nvPr/>
        </p:nvSpPr>
        <p:spPr bwMode="auto">
          <a:xfrm>
            <a:off x="285136" y="-109"/>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607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Stream</Template>
  <TotalTime>4400</TotalTime>
  <Words>3978</Words>
  <Application>Microsoft Macintosh PowerPoint</Application>
  <PresentationFormat>On-screen Show (4:3)</PresentationFormat>
  <Paragraphs>772</Paragraphs>
  <Slides>70</Slides>
  <Notes>69</Notes>
  <HiddenSlides>0</HiddenSlides>
  <MMClips>1</MMClips>
  <ScaleCrop>false</ScaleCrop>
  <HeadingPairs>
    <vt:vector size="8" baseType="variant">
      <vt:variant>
        <vt:lpstr>Fonts Used</vt:lpstr>
      </vt:variant>
      <vt:variant>
        <vt:i4>11</vt:i4>
      </vt:variant>
      <vt:variant>
        <vt:lpstr>Theme</vt:lpstr>
      </vt:variant>
      <vt:variant>
        <vt:i4>17</vt:i4>
      </vt:variant>
      <vt:variant>
        <vt:lpstr>Embedded OLE Servers</vt:lpstr>
      </vt:variant>
      <vt:variant>
        <vt:i4>1</vt:i4>
      </vt:variant>
      <vt:variant>
        <vt:lpstr>Slide Titles</vt:lpstr>
      </vt:variant>
      <vt:variant>
        <vt:i4>70</vt:i4>
      </vt:variant>
    </vt:vector>
  </HeadingPairs>
  <TitlesOfParts>
    <vt:vector size="99" baseType="lpstr">
      <vt:lpstr>ＭＳ Ｐゴシック</vt:lpstr>
      <vt:lpstr>Osaka</vt:lpstr>
      <vt:lpstr>Times</vt:lpstr>
      <vt:lpstr>Arial</vt:lpstr>
      <vt:lpstr>Calibri</vt:lpstr>
      <vt:lpstr>Comic Sans MS</vt:lpstr>
      <vt:lpstr>Garamond</vt:lpstr>
      <vt:lpstr>Impact</vt:lpstr>
      <vt:lpstr>Monotype Sorts</vt:lpstr>
      <vt:lpstr>Times New Roman</vt:lpstr>
      <vt:lpstr>Wingdings</vt:lpstr>
      <vt:lpstr>Stream</vt:lpstr>
      <vt:lpstr>Sakura</vt:lpstr>
      <vt:lpstr>untitled 3</vt:lpstr>
      <vt:lpstr>Orbit</vt:lpstr>
      <vt:lpstr>1_Stream</vt:lpstr>
      <vt:lpstr>2_Default Design</vt:lpstr>
      <vt:lpstr>2_Stream</vt:lpstr>
      <vt:lpstr>2_untitled 3</vt:lpstr>
      <vt:lpstr>3_untitled 3</vt:lpstr>
      <vt:lpstr>2_Sakura</vt:lpstr>
      <vt:lpstr>1_Sakura</vt:lpstr>
      <vt:lpstr>49_Blank Presentation</vt:lpstr>
      <vt:lpstr>1_Orbit</vt:lpstr>
      <vt:lpstr>3_Stream</vt:lpstr>
      <vt:lpstr>16_Default Design</vt:lpstr>
      <vt:lpstr>23_Default Design</vt:lpstr>
      <vt:lpstr>3_Blank Presentation</vt:lpstr>
      <vt:lpstr>Photo Editor Photo</vt:lpstr>
      <vt:lpstr>جغرافيا جنة عدن والشرق الأدنى القديم</vt:lpstr>
      <vt:lpstr>العالم اليوم</vt:lpstr>
      <vt:lpstr>الشرق الأوسط المعاصر</vt:lpstr>
      <vt:lpstr>بلاد ما بين النهرين</vt:lpstr>
      <vt:lpstr>مواقع محتملة لجنة عدن</vt:lpstr>
      <vt:lpstr>ذكر كوش بلاد ما بين النهرين لأول مرة في تكوين 2</vt:lpstr>
      <vt:lpstr>الموقع الصحيح لكوش</vt:lpstr>
      <vt:lpstr>أرض إبراهيم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الأجسام المائية في إسرائيل</vt:lpstr>
      <vt:lpstr>الجبال في إسرائيل</vt:lpstr>
      <vt:lpstr>موقع إسرائيل الإستراتيجي</vt:lpstr>
      <vt:lpstr>من                دان                إلى                بئر السبع</vt:lpstr>
      <vt:lpstr>PowerPoint Presentation</vt:lpstr>
      <vt:lpstr>مناطق  إسرائيل  (ع ق)</vt:lpstr>
      <vt:lpstr>البتراء</vt:lpstr>
      <vt:lpstr>الإطار الجغرافي</vt:lpstr>
      <vt:lpstr>تخيل أنك تعيش في هذه الأرض</vt:lpstr>
      <vt:lpstr>من عاش في البتراء؟</vt:lpstr>
      <vt:lpstr>ناشونال جيوغرافيك تمتلك عدة مقالات عن البتراء  رجوعاً إلى 1907</vt:lpstr>
      <vt:lpstr>Petra Article Front Page</vt:lpstr>
      <vt:lpstr>السيق (تلفظ السيق)</vt:lpstr>
      <vt:lpstr>تم دفن قنوات المياه لقرون</vt:lpstr>
      <vt:lpstr>بيترا Map</vt:lpstr>
      <vt:lpstr>مخرج السيق</vt:lpstr>
      <vt:lpstr>الخزنة</vt:lpstr>
      <vt:lpstr>الخزنة من أعلى</vt:lpstr>
      <vt:lpstr>بيترا Map</vt:lpstr>
      <vt:lpstr>قام المهندسون النبطيون ببراعة بجمع 6 بوصات من الأمطار السنوية.</vt:lpstr>
      <vt:lpstr>القبور النبطية شرق مركز المدينة</vt:lpstr>
      <vt:lpstr>تكبر قلبك قد خدعك أيها الساكن في محاجئ الصخر رفعة مقعده القائل في قلبه من يحدرني إلى الأرض (عوبديا 3)</vt:lpstr>
      <vt:lpstr>بيترا Map</vt:lpstr>
      <vt:lpstr>النيمفاليون</vt:lpstr>
      <vt:lpstr>النيمفاليون</vt:lpstr>
      <vt:lpstr>تصور الرواق</vt:lpstr>
      <vt:lpstr>تصور الرواق</vt:lpstr>
      <vt:lpstr>فسيفساء الكنيسة البيزنطية (القرن الخامس)</vt:lpstr>
      <vt:lpstr>صناعة الخبز  لا زال البدو يعيشون  في البتراء حتى الآن</vt:lpstr>
      <vt:lpstr>التجارة من مصر إلى بلاد ما بين النهرين</vt:lpstr>
      <vt:lpstr>طريق الملوك</vt:lpstr>
      <vt:lpstr>تجارة التوابل</vt:lpstr>
      <vt:lpstr>Black</vt:lpstr>
      <vt:lpstr>جغرافيا الكتاب المقدس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311</cp:revision>
  <dcterms:created xsi:type="dcterms:W3CDTF">2002-07-30T01:35:17Z</dcterms:created>
  <dcterms:modified xsi:type="dcterms:W3CDTF">2023-12-24T09:35:37Z</dcterms:modified>
</cp:coreProperties>
</file>